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4" r:id="rId12"/>
    <p:sldId id="283" r:id="rId13"/>
    <p:sldId id="286" r:id="rId14"/>
    <p:sldId id="285" r:id="rId15"/>
    <p:sldId id="280" r:id="rId16"/>
    <p:sldId id="281" r:id="rId17"/>
    <p:sldId id="278" r:id="rId18"/>
    <p:sldId id="279" r:id="rId19"/>
    <p:sldId id="269" r:id="rId20"/>
    <p:sldId id="270" r:id="rId21"/>
    <p:sldId id="268" r:id="rId22"/>
    <p:sldId id="287" r:id="rId23"/>
    <p:sldId id="271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797675" cy="98726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5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61667-2B5C-484B-A8FA-1EFE0B27E8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D6ED475-8948-124A-9497-8EC87502D693}">
      <dgm:prSet custT="1"/>
      <dgm:spPr/>
      <dgm:t>
        <a:bodyPr/>
        <a:lstStyle/>
        <a:p>
          <a:r>
            <a:rPr lang="ru-RU" sz="1400" dirty="0"/>
            <a:t>Восприятие объектов и помещения</a:t>
          </a:r>
          <a:endParaRPr lang="de-DE" sz="1400" dirty="0"/>
        </a:p>
      </dgm:t>
    </dgm:pt>
    <dgm:pt modelId="{E0EA6ED3-AC8E-F34A-BAB0-4875E3B1CC35}" type="parTrans" cxnId="{D145D13A-6418-AE4A-8AFB-B5EC2E34C592}">
      <dgm:prSet/>
      <dgm:spPr/>
      <dgm:t>
        <a:bodyPr/>
        <a:lstStyle/>
        <a:p>
          <a:endParaRPr lang="de-DE"/>
        </a:p>
      </dgm:t>
    </dgm:pt>
    <dgm:pt modelId="{5B901AA7-08D7-C74B-8824-1CC0FDCA7F44}" type="sibTrans" cxnId="{D145D13A-6418-AE4A-8AFB-B5EC2E34C592}">
      <dgm:prSet/>
      <dgm:spPr/>
      <dgm:t>
        <a:bodyPr/>
        <a:lstStyle/>
        <a:p>
          <a:endParaRPr lang="de-DE"/>
        </a:p>
      </dgm:t>
    </dgm:pt>
    <dgm:pt modelId="{510E36FE-5E75-314E-AAA4-BE18A1C2C963}">
      <dgm:prSet custT="1"/>
      <dgm:spPr/>
      <dgm:t>
        <a:bodyPr/>
        <a:lstStyle/>
        <a:p>
          <a:r>
            <a:rPr lang="ru-RU" sz="1400" dirty="0"/>
            <a:t>Развитие</a:t>
          </a:r>
          <a:r>
            <a:rPr lang="ru-RU" sz="1400" baseline="0" dirty="0"/>
            <a:t> моторики</a:t>
          </a:r>
          <a:endParaRPr lang="de-DE" sz="1400" dirty="0"/>
        </a:p>
      </dgm:t>
    </dgm:pt>
    <dgm:pt modelId="{190C41E5-3AA9-BE49-9490-908F285F4DAA}" type="parTrans" cxnId="{A83CB2AE-DE8A-CB4C-9FB3-97C0373699B9}">
      <dgm:prSet/>
      <dgm:spPr/>
      <dgm:t>
        <a:bodyPr/>
        <a:lstStyle/>
        <a:p>
          <a:endParaRPr lang="de-DE"/>
        </a:p>
      </dgm:t>
    </dgm:pt>
    <dgm:pt modelId="{C9B0DA1E-A3AB-C840-9192-E2A3EBAF7322}" type="sibTrans" cxnId="{A83CB2AE-DE8A-CB4C-9FB3-97C0373699B9}">
      <dgm:prSet/>
      <dgm:spPr/>
      <dgm:t>
        <a:bodyPr/>
        <a:lstStyle/>
        <a:p>
          <a:endParaRPr lang="de-DE"/>
        </a:p>
      </dgm:t>
    </dgm:pt>
    <dgm:pt modelId="{914CFDB3-4BDB-6A49-B714-380B1D1D0127}">
      <dgm:prSet custT="1"/>
      <dgm:spPr/>
      <dgm:t>
        <a:bodyPr/>
        <a:lstStyle/>
        <a:p>
          <a:r>
            <a:rPr lang="ru-RU" sz="1400" dirty="0"/>
            <a:t>Умственное</a:t>
          </a:r>
          <a:r>
            <a:rPr lang="ru-RU" sz="1400" baseline="0" dirty="0"/>
            <a:t> развитие</a:t>
          </a:r>
          <a:endParaRPr lang="de-DE" sz="1400" dirty="0"/>
        </a:p>
      </dgm:t>
    </dgm:pt>
    <dgm:pt modelId="{1D858691-2539-8041-8F56-65CD09601815}" type="parTrans" cxnId="{3EEE41C5-003D-744F-9870-F72E57AA8AAD}">
      <dgm:prSet/>
      <dgm:spPr/>
      <dgm:t>
        <a:bodyPr/>
        <a:lstStyle/>
        <a:p>
          <a:endParaRPr lang="de-DE"/>
        </a:p>
      </dgm:t>
    </dgm:pt>
    <dgm:pt modelId="{996B4B59-C430-104A-B8B4-622246E0DD1D}" type="sibTrans" cxnId="{3EEE41C5-003D-744F-9870-F72E57AA8AAD}">
      <dgm:prSet/>
      <dgm:spPr/>
      <dgm:t>
        <a:bodyPr/>
        <a:lstStyle/>
        <a:p>
          <a:endParaRPr lang="de-DE"/>
        </a:p>
      </dgm:t>
    </dgm:pt>
    <dgm:pt modelId="{7B6B480F-4BC4-1A43-BCA6-BFA50E17D9EF}">
      <dgm:prSet custT="1"/>
      <dgm:spPr/>
      <dgm:t>
        <a:bodyPr/>
        <a:lstStyle/>
        <a:p>
          <a:r>
            <a:rPr lang="ru-RU" sz="1400" dirty="0"/>
            <a:t>Развитие</a:t>
          </a:r>
          <a:r>
            <a:rPr lang="ru-RU" sz="1400" baseline="0" dirty="0"/>
            <a:t> речи</a:t>
          </a:r>
          <a:endParaRPr lang="de-DE" sz="1400" dirty="0"/>
        </a:p>
      </dgm:t>
    </dgm:pt>
    <dgm:pt modelId="{E641591E-D515-6B48-8512-F5866CAE95FB}" type="parTrans" cxnId="{C082B507-40D6-6544-9B92-7CA85F1F1538}">
      <dgm:prSet/>
      <dgm:spPr/>
      <dgm:t>
        <a:bodyPr/>
        <a:lstStyle/>
        <a:p>
          <a:endParaRPr lang="de-DE"/>
        </a:p>
      </dgm:t>
    </dgm:pt>
    <dgm:pt modelId="{B9C0B0BA-1001-7B42-BC39-2DF06CA7D649}" type="sibTrans" cxnId="{C082B507-40D6-6544-9B92-7CA85F1F1538}">
      <dgm:prSet/>
      <dgm:spPr/>
      <dgm:t>
        <a:bodyPr/>
        <a:lstStyle/>
        <a:p>
          <a:endParaRPr lang="de-DE"/>
        </a:p>
      </dgm:t>
    </dgm:pt>
    <dgm:pt modelId="{47D9348F-0ACD-374C-8C01-DB3517EFC788}">
      <dgm:prSet custT="1"/>
      <dgm:spPr/>
      <dgm:t>
        <a:bodyPr/>
        <a:lstStyle/>
        <a:p>
          <a:r>
            <a:rPr lang="ru-RU" sz="1400" dirty="0"/>
            <a:t>Социально-</a:t>
          </a:r>
          <a:r>
            <a:rPr lang="ru-RU" sz="1400" dirty="0" err="1"/>
            <a:t>эмоциональ</a:t>
          </a:r>
          <a:r>
            <a:rPr lang="ru-RU" sz="1400" dirty="0"/>
            <a:t>-</a:t>
          </a:r>
        </a:p>
        <a:p>
          <a:r>
            <a:rPr lang="ru-RU" sz="1400" dirty="0" err="1"/>
            <a:t>ное</a:t>
          </a:r>
          <a:r>
            <a:rPr lang="ru-RU" sz="1400" dirty="0"/>
            <a:t> развитие и поведение</a:t>
          </a:r>
          <a:endParaRPr lang="de-DE" sz="1400" dirty="0"/>
        </a:p>
      </dgm:t>
    </dgm:pt>
    <dgm:pt modelId="{CE707CD6-6B3F-2944-9EC6-569DEB823CA3}" type="parTrans" cxnId="{1785061F-BA71-F948-854E-BE2966DDA00D}">
      <dgm:prSet/>
      <dgm:spPr/>
      <dgm:t>
        <a:bodyPr/>
        <a:lstStyle/>
        <a:p>
          <a:endParaRPr lang="de-DE"/>
        </a:p>
      </dgm:t>
    </dgm:pt>
    <dgm:pt modelId="{5ECA0570-DEC7-1843-BA69-383E8F2F3F8E}" type="sibTrans" cxnId="{1785061F-BA71-F948-854E-BE2966DDA00D}">
      <dgm:prSet/>
      <dgm:spPr/>
      <dgm:t>
        <a:bodyPr/>
        <a:lstStyle/>
        <a:p>
          <a:endParaRPr lang="de-DE"/>
        </a:p>
      </dgm:t>
    </dgm:pt>
    <dgm:pt modelId="{F54E4ECA-3034-FB46-B339-C270783A29CB}">
      <dgm:prSet custT="1"/>
      <dgm:spPr/>
      <dgm:t>
        <a:bodyPr/>
        <a:lstStyle/>
        <a:p>
          <a:r>
            <a:rPr lang="ru-RU" sz="1200" dirty="0"/>
            <a:t>Отношения</a:t>
          </a:r>
          <a:r>
            <a:rPr lang="ru-RU" sz="1200" baseline="0" dirty="0"/>
            <a:t> ребенка с родителями</a:t>
          </a:r>
          <a:endParaRPr lang="de-DE" sz="1200" dirty="0"/>
        </a:p>
      </dgm:t>
    </dgm:pt>
    <dgm:pt modelId="{6F7262F0-A2A1-7344-927A-9175A7243886}" type="parTrans" cxnId="{0353EA3D-1D28-B84E-9714-B975E4393C1E}">
      <dgm:prSet/>
      <dgm:spPr/>
      <dgm:t>
        <a:bodyPr/>
        <a:lstStyle/>
        <a:p>
          <a:endParaRPr lang="de-DE"/>
        </a:p>
      </dgm:t>
    </dgm:pt>
    <dgm:pt modelId="{DD73AB8C-F357-634E-A7B2-E026B0118A81}" type="sibTrans" cxnId="{0353EA3D-1D28-B84E-9714-B975E4393C1E}">
      <dgm:prSet/>
      <dgm:spPr/>
      <dgm:t>
        <a:bodyPr/>
        <a:lstStyle/>
        <a:p>
          <a:endParaRPr lang="de-DE"/>
        </a:p>
      </dgm:t>
    </dgm:pt>
    <dgm:pt modelId="{BF294D33-1ECB-0B4C-BFFC-9117E0308B01}" type="pres">
      <dgm:prSet presAssocID="{03F61667-2B5C-484B-A8FA-1EFE0B27E8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54950-9410-C646-9102-CDE37CFD56EF}" type="pres">
      <dgm:prSet presAssocID="{BD6ED475-8948-124A-9497-8EC87502D693}" presName="node" presStyleLbl="node1" presStyleIdx="0" presStyleCnt="6" custScaleX="123776" custScaleY="106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D5C1A-91DA-FF46-94C5-6279C33A479F}" type="pres">
      <dgm:prSet presAssocID="{5B901AA7-08D7-C74B-8824-1CC0FDCA7F4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3BFF16C2-20BC-1143-871B-58A482DB6CCA}" type="pres">
      <dgm:prSet presAssocID="{5B901AA7-08D7-C74B-8824-1CC0FDCA7F4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DC2F7D1-04C7-5A40-8A6B-38359052540C}" type="pres">
      <dgm:prSet presAssocID="{510E36FE-5E75-314E-AAA4-BE18A1C2C963}" presName="node" presStyleLbl="node1" presStyleIdx="1" presStyleCnt="6" custScaleX="116600" custScaleY="91882" custRadScaleRad="106660" custRadScaleInc="1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2CF9E-2320-334A-98B1-7314EB7F25A0}" type="pres">
      <dgm:prSet presAssocID="{C9B0DA1E-A3AB-C840-9192-E2A3EBAF732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F5AE748F-1776-0C47-A6E7-7E3C4CE503F2}" type="pres">
      <dgm:prSet presAssocID="{C9B0DA1E-A3AB-C840-9192-E2A3EBAF732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DB7A7A1-9F54-014C-A617-FA4F3C679FF7}" type="pres">
      <dgm:prSet presAssocID="{914CFDB3-4BDB-6A49-B714-380B1D1D0127}" presName="node" presStyleLbl="node1" presStyleIdx="2" presStyleCnt="6" custScaleX="109292" custScaleY="94921" custRadScaleRad="110938" custRadScaleInc="-2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7C511-D127-754E-9C00-5CE4AC29BCCC}" type="pres">
      <dgm:prSet presAssocID="{996B4B59-C430-104A-B8B4-622246E0DD1D}" presName="sibTrans" presStyleLbl="sibTrans2D1" presStyleIdx="2" presStyleCnt="6"/>
      <dgm:spPr/>
      <dgm:t>
        <a:bodyPr/>
        <a:lstStyle/>
        <a:p>
          <a:endParaRPr lang="ru-RU"/>
        </a:p>
      </dgm:t>
    </dgm:pt>
    <dgm:pt modelId="{201F9354-1E47-C94F-9E08-98BA764879C0}" type="pres">
      <dgm:prSet presAssocID="{996B4B59-C430-104A-B8B4-622246E0DD1D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362FCAFB-2F18-8E49-8BD4-EBFF879F0287}" type="pres">
      <dgm:prSet presAssocID="{7B6B480F-4BC4-1A43-BCA6-BFA50E17D9EF}" presName="node" presStyleLbl="node1" presStyleIdx="3" presStyleCnt="6" custScaleX="143357" custRadScaleRad="92380" custRadScaleInc="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42BDC-657C-DB40-98CF-71FAA305A247}" type="pres">
      <dgm:prSet presAssocID="{B9C0B0BA-1001-7B42-BC39-2DF06CA7D64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7A4D450-F72B-D84B-927F-31F99737A064}" type="pres">
      <dgm:prSet presAssocID="{B9C0B0BA-1001-7B42-BC39-2DF06CA7D649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C807851-5A52-4C42-B0B8-B13E086F870F}" type="pres">
      <dgm:prSet presAssocID="{47D9348F-0ACD-374C-8C01-DB3517EFC788}" presName="node" presStyleLbl="node1" presStyleIdx="4" presStyleCnt="6" custScaleX="124443" custScaleY="97216" custRadScaleRad="112462" custRadScaleInc="2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2768C-BB42-6647-9A28-3699AADEAEDF}" type="pres">
      <dgm:prSet presAssocID="{5ECA0570-DEC7-1843-BA69-383E8F2F3F8E}" presName="sibTrans" presStyleLbl="sibTrans2D1" presStyleIdx="4" presStyleCnt="6"/>
      <dgm:spPr/>
      <dgm:t>
        <a:bodyPr/>
        <a:lstStyle/>
        <a:p>
          <a:endParaRPr lang="ru-RU"/>
        </a:p>
      </dgm:t>
    </dgm:pt>
    <dgm:pt modelId="{909D7D7F-BB26-AA4E-AFEA-2F0A2814EE69}" type="pres">
      <dgm:prSet presAssocID="{5ECA0570-DEC7-1843-BA69-383E8F2F3F8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C1B53F6-E370-3743-9D04-CD5693D44E00}" type="pres">
      <dgm:prSet presAssocID="{F54E4ECA-3034-FB46-B339-C270783A29CB}" presName="node" presStyleLbl="node1" presStyleIdx="5" presStyleCnt="6" custScaleX="109647" custRadScaleRad="113166" custRadScaleInc="-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39AF4-6BDF-D949-9510-31765858317A}" type="pres">
      <dgm:prSet presAssocID="{DD73AB8C-F357-634E-A7B2-E026B0118A8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39BD0A9-F88B-4643-8641-6C80C57B68E5}" type="pres">
      <dgm:prSet presAssocID="{DD73AB8C-F357-634E-A7B2-E026B0118A81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A83CB2AE-DE8A-CB4C-9FB3-97C0373699B9}" srcId="{03F61667-2B5C-484B-A8FA-1EFE0B27E85A}" destId="{510E36FE-5E75-314E-AAA4-BE18A1C2C963}" srcOrd="1" destOrd="0" parTransId="{190C41E5-3AA9-BE49-9490-908F285F4DAA}" sibTransId="{C9B0DA1E-A3AB-C840-9192-E2A3EBAF7322}"/>
    <dgm:cxn modelId="{D145D13A-6418-AE4A-8AFB-B5EC2E34C592}" srcId="{03F61667-2B5C-484B-A8FA-1EFE0B27E85A}" destId="{BD6ED475-8948-124A-9497-8EC87502D693}" srcOrd="0" destOrd="0" parTransId="{E0EA6ED3-AC8E-F34A-BAB0-4875E3B1CC35}" sibTransId="{5B901AA7-08D7-C74B-8824-1CC0FDCA7F44}"/>
    <dgm:cxn modelId="{C082B507-40D6-6544-9B92-7CA85F1F1538}" srcId="{03F61667-2B5C-484B-A8FA-1EFE0B27E85A}" destId="{7B6B480F-4BC4-1A43-BCA6-BFA50E17D9EF}" srcOrd="3" destOrd="0" parTransId="{E641591E-D515-6B48-8512-F5866CAE95FB}" sibTransId="{B9C0B0BA-1001-7B42-BC39-2DF06CA7D649}"/>
    <dgm:cxn modelId="{CA6B42B8-D49E-D24E-AFE3-A9E9DB80A8CD}" type="presOf" srcId="{7B6B480F-4BC4-1A43-BCA6-BFA50E17D9EF}" destId="{362FCAFB-2F18-8E49-8BD4-EBFF879F0287}" srcOrd="0" destOrd="0" presId="urn:microsoft.com/office/officeart/2005/8/layout/cycle2"/>
    <dgm:cxn modelId="{C0C4C14E-82E0-0F4C-8517-760D192A0B27}" type="presOf" srcId="{BD6ED475-8948-124A-9497-8EC87502D693}" destId="{34D54950-9410-C646-9102-CDE37CFD56EF}" srcOrd="0" destOrd="0" presId="urn:microsoft.com/office/officeart/2005/8/layout/cycle2"/>
    <dgm:cxn modelId="{6E8858A2-45A5-BF40-A584-56133D38DE40}" type="presOf" srcId="{914CFDB3-4BDB-6A49-B714-380B1D1D0127}" destId="{ADB7A7A1-9F54-014C-A617-FA4F3C679FF7}" srcOrd="0" destOrd="0" presId="urn:microsoft.com/office/officeart/2005/8/layout/cycle2"/>
    <dgm:cxn modelId="{124DDB74-A88A-6B4B-8768-D58B5E8F4674}" type="presOf" srcId="{03F61667-2B5C-484B-A8FA-1EFE0B27E85A}" destId="{BF294D33-1ECB-0B4C-BFFC-9117E0308B01}" srcOrd="0" destOrd="0" presId="urn:microsoft.com/office/officeart/2005/8/layout/cycle2"/>
    <dgm:cxn modelId="{842BD0BD-3559-F44A-BE2D-15959DAED331}" type="presOf" srcId="{C9B0DA1E-A3AB-C840-9192-E2A3EBAF7322}" destId="{F5AE748F-1776-0C47-A6E7-7E3C4CE503F2}" srcOrd="1" destOrd="0" presId="urn:microsoft.com/office/officeart/2005/8/layout/cycle2"/>
    <dgm:cxn modelId="{3009ADCF-B8CB-5A4F-8AC6-1601E6B6F528}" type="presOf" srcId="{5ECA0570-DEC7-1843-BA69-383E8F2F3F8E}" destId="{9B02768C-BB42-6647-9A28-3699AADEAEDF}" srcOrd="0" destOrd="0" presId="urn:microsoft.com/office/officeart/2005/8/layout/cycle2"/>
    <dgm:cxn modelId="{04CDA903-D1A1-6A43-8CFF-E45C68517ACB}" type="presOf" srcId="{47D9348F-0ACD-374C-8C01-DB3517EFC788}" destId="{DC807851-5A52-4C42-B0B8-B13E086F870F}" srcOrd="0" destOrd="0" presId="urn:microsoft.com/office/officeart/2005/8/layout/cycle2"/>
    <dgm:cxn modelId="{0A2BFE25-D13B-5F47-A52F-259834F28F3C}" type="presOf" srcId="{996B4B59-C430-104A-B8B4-622246E0DD1D}" destId="{A7E7C511-D127-754E-9C00-5CE4AC29BCCC}" srcOrd="0" destOrd="0" presId="urn:microsoft.com/office/officeart/2005/8/layout/cycle2"/>
    <dgm:cxn modelId="{5F7E6B2C-4C34-DF4A-A262-E70D620250DA}" type="presOf" srcId="{5B901AA7-08D7-C74B-8824-1CC0FDCA7F44}" destId="{F81D5C1A-91DA-FF46-94C5-6279C33A479F}" srcOrd="0" destOrd="0" presId="urn:microsoft.com/office/officeart/2005/8/layout/cycle2"/>
    <dgm:cxn modelId="{FE08CC94-88D9-1849-A869-50882F9A5954}" type="presOf" srcId="{996B4B59-C430-104A-B8B4-622246E0DD1D}" destId="{201F9354-1E47-C94F-9E08-98BA764879C0}" srcOrd="1" destOrd="0" presId="urn:microsoft.com/office/officeart/2005/8/layout/cycle2"/>
    <dgm:cxn modelId="{1785061F-BA71-F948-854E-BE2966DDA00D}" srcId="{03F61667-2B5C-484B-A8FA-1EFE0B27E85A}" destId="{47D9348F-0ACD-374C-8C01-DB3517EFC788}" srcOrd="4" destOrd="0" parTransId="{CE707CD6-6B3F-2944-9EC6-569DEB823CA3}" sibTransId="{5ECA0570-DEC7-1843-BA69-383E8F2F3F8E}"/>
    <dgm:cxn modelId="{40C07A56-CC51-6249-AB25-6A0BD2554FA3}" type="presOf" srcId="{510E36FE-5E75-314E-AAA4-BE18A1C2C963}" destId="{DDC2F7D1-04C7-5A40-8A6B-38359052540C}" srcOrd="0" destOrd="0" presId="urn:microsoft.com/office/officeart/2005/8/layout/cycle2"/>
    <dgm:cxn modelId="{0353EA3D-1D28-B84E-9714-B975E4393C1E}" srcId="{03F61667-2B5C-484B-A8FA-1EFE0B27E85A}" destId="{F54E4ECA-3034-FB46-B339-C270783A29CB}" srcOrd="5" destOrd="0" parTransId="{6F7262F0-A2A1-7344-927A-9175A7243886}" sibTransId="{DD73AB8C-F357-634E-A7B2-E026B0118A81}"/>
    <dgm:cxn modelId="{EFE79066-F79C-DF43-8F61-446E6931E5F7}" type="presOf" srcId="{DD73AB8C-F357-634E-A7B2-E026B0118A81}" destId="{C4239AF4-6BDF-D949-9510-31765858317A}" srcOrd="0" destOrd="0" presId="urn:microsoft.com/office/officeart/2005/8/layout/cycle2"/>
    <dgm:cxn modelId="{C28F8B8D-EFE5-9B4B-A104-6609A95A97DB}" type="presOf" srcId="{C9B0DA1E-A3AB-C840-9192-E2A3EBAF7322}" destId="{5E32CF9E-2320-334A-98B1-7314EB7F25A0}" srcOrd="0" destOrd="0" presId="urn:microsoft.com/office/officeart/2005/8/layout/cycle2"/>
    <dgm:cxn modelId="{9D994936-4B39-0443-AC13-DC20C2EC0232}" type="presOf" srcId="{DD73AB8C-F357-634E-A7B2-E026B0118A81}" destId="{839BD0A9-F88B-4643-8641-6C80C57B68E5}" srcOrd="1" destOrd="0" presId="urn:microsoft.com/office/officeart/2005/8/layout/cycle2"/>
    <dgm:cxn modelId="{1E336B57-0CF3-C847-8C46-C945381532C5}" type="presOf" srcId="{5ECA0570-DEC7-1843-BA69-383E8F2F3F8E}" destId="{909D7D7F-BB26-AA4E-AFEA-2F0A2814EE69}" srcOrd="1" destOrd="0" presId="urn:microsoft.com/office/officeart/2005/8/layout/cycle2"/>
    <dgm:cxn modelId="{3AE6C29B-E067-2A42-98B1-3654FB878FDB}" type="presOf" srcId="{B9C0B0BA-1001-7B42-BC39-2DF06CA7D649}" destId="{D4942BDC-657C-DB40-98CF-71FAA305A247}" srcOrd="0" destOrd="0" presId="urn:microsoft.com/office/officeart/2005/8/layout/cycle2"/>
    <dgm:cxn modelId="{3EEE41C5-003D-744F-9870-F72E57AA8AAD}" srcId="{03F61667-2B5C-484B-A8FA-1EFE0B27E85A}" destId="{914CFDB3-4BDB-6A49-B714-380B1D1D0127}" srcOrd="2" destOrd="0" parTransId="{1D858691-2539-8041-8F56-65CD09601815}" sibTransId="{996B4B59-C430-104A-B8B4-622246E0DD1D}"/>
    <dgm:cxn modelId="{BEB3778F-0706-184A-A861-42D31DCF561A}" type="presOf" srcId="{5B901AA7-08D7-C74B-8824-1CC0FDCA7F44}" destId="{3BFF16C2-20BC-1143-871B-58A482DB6CCA}" srcOrd="1" destOrd="0" presId="urn:microsoft.com/office/officeart/2005/8/layout/cycle2"/>
    <dgm:cxn modelId="{A5299F4D-AA23-CF42-BA2F-CDBC49D697C3}" type="presOf" srcId="{B9C0B0BA-1001-7B42-BC39-2DF06CA7D649}" destId="{D7A4D450-F72B-D84B-927F-31F99737A064}" srcOrd="1" destOrd="0" presId="urn:microsoft.com/office/officeart/2005/8/layout/cycle2"/>
    <dgm:cxn modelId="{A346492B-F6F6-814F-A574-A30CA30F8C2D}" type="presOf" srcId="{F54E4ECA-3034-FB46-B339-C270783A29CB}" destId="{AC1B53F6-E370-3743-9D04-CD5693D44E00}" srcOrd="0" destOrd="0" presId="urn:microsoft.com/office/officeart/2005/8/layout/cycle2"/>
    <dgm:cxn modelId="{8728A358-F564-9948-9519-18E6C056F300}" type="presParOf" srcId="{BF294D33-1ECB-0B4C-BFFC-9117E0308B01}" destId="{34D54950-9410-C646-9102-CDE37CFD56EF}" srcOrd="0" destOrd="0" presId="urn:microsoft.com/office/officeart/2005/8/layout/cycle2"/>
    <dgm:cxn modelId="{3D721820-6576-F94A-B043-542F97E46136}" type="presParOf" srcId="{BF294D33-1ECB-0B4C-BFFC-9117E0308B01}" destId="{F81D5C1A-91DA-FF46-94C5-6279C33A479F}" srcOrd="1" destOrd="0" presId="urn:microsoft.com/office/officeart/2005/8/layout/cycle2"/>
    <dgm:cxn modelId="{3CFBD6C0-0A56-094B-8F69-B58855950E01}" type="presParOf" srcId="{F81D5C1A-91DA-FF46-94C5-6279C33A479F}" destId="{3BFF16C2-20BC-1143-871B-58A482DB6CCA}" srcOrd="0" destOrd="0" presId="urn:microsoft.com/office/officeart/2005/8/layout/cycle2"/>
    <dgm:cxn modelId="{AEB83C0F-21AE-7B47-93D9-1A8322B12C12}" type="presParOf" srcId="{BF294D33-1ECB-0B4C-BFFC-9117E0308B01}" destId="{DDC2F7D1-04C7-5A40-8A6B-38359052540C}" srcOrd="2" destOrd="0" presId="urn:microsoft.com/office/officeart/2005/8/layout/cycle2"/>
    <dgm:cxn modelId="{6B2C440C-2034-874A-AC08-3A756FCC3B60}" type="presParOf" srcId="{BF294D33-1ECB-0B4C-BFFC-9117E0308B01}" destId="{5E32CF9E-2320-334A-98B1-7314EB7F25A0}" srcOrd="3" destOrd="0" presId="urn:microsoft.com/office/officeart/2005/8/layout/cycle2"/>
    <dgm:cxn modelId="{DD626D92-03C2-1346-A049-E9965FAD36F1}" type="presParOf" srcId="{5E32CF9E-2320-334A-98B1-7314EB7F25A0}" destId="{F5AE748F-1776-0C47-A6E7-7E3C4CE503F2}" srcOrd="0" destOrd="0" presId="urn:microsoft.com/office/officeart/2005/8/layout/cycle2"/>
    <dgm:cxn modelId="{3BD7F38A-B8C2-2F44-97D9-5FA8E9C31049}" type="presParOf" srcId="{BF294D33-1ECB-0B4C-BFFC-9117E0308B01}" destId="{ADB7A7A1-9F54-014C-A617-FA4F3C679FF7}" srcOrd="4" destOrd="0" presId="urn:microsoft.com/office/officeart/2005/8/layout/cycle2"/>
    <dgm:cxn modelId="{FC6AF8E9-3734-E14F-8499-63F65E96D8DF}" type="presParOf" srcId="{BF294D33-1ECB-0B4C-BFFC-9117E0308B01}" destId="{A7E7C511-D127-754E-9C00-5CE4AC29BCCC}" srcOrd="5" destOrd="0" presId="urn:microsoft.com/office/officeart/2005/8/layout/cycle2"/>
    <dgm:cxn modelId="{E4D7FE4E-0CE4-D54E-BA15-981EAD5F280E}" type="presParOf" srcId="{A7E7C511-D127-754E-9C00-5CE4AC29BCCC}" destId="{201F9354-1E47-C94F-9E08-98BA764879C0}" srcOrd="0" destOrd="0" presId="urn:microsoft.com/office/officeart/2005/8/layout/cycle2"/>
    <dgm:cxn modelId="{D3662BB5-D87F-B34F-B759-6665CDA67A3C}" type="presParOf" srcId="{BF294D33-1ECB-0B4C-BFFC-9117E0308B01}" destId="{362FCAFB-2F18-8E49-8BD4-EBFF879F0287}" srcOrd="6" destOrd="0" presId="urn:microsoft.com/office/officeart/2005/8/layout/cycle2"/>
    <dgm:cxn modelId="{6256542B-5F51-F744-82FF-DB4E3CF135D2}" type="presParOf" srcId="{BF294D33-1ECB-0B4C-BFFC-9117E0308B01}" destId="{D4942BDC-657C-DB40-98CF-71FAA305A247}" srcOrd="7" destOrd="0" presId="urn:microsoft.com/office/officeart/2005/8/layout/cycle2"/>
    <dgm:cxn modelId="{A54C1ED8-733A-184D-98EC-4B8260EA273C}" type="presParOf" srcId="{D4942BDC-657C-DB40-98CF-71FAA305A247}" destId="{D7A4D450-F72B-D84B-927F-31F99737A064}" srcOrd="0" destOrd="0" presId="urn:microsoft.com/office/officeart/2005/8/layout/cycle2"/>
    <dgm:cxn modelId="{D682C57D-58C0-4440-BCBD-01190DFC1B4E}" type="presParOf" srcId="{BF294D33-1ECB-0B4C-BFFC-9117E0308B01}" destId="{DC807851-5A52-4C42-B0B8-B13E086F870F}" srcOrd="8" destOrd="0" presId="urn:microsoft.com/office/officeart/2005/8/layout/cycle2"/>
    <dgm:cxn modelId="{A6EE9702-8201-3B40-85DC-7EB59674D82A}" type="presParOf" srcId="{BF294D33-1ECB-0B4C-BFFC-9117E0308B01}" destId="{9B02768C-BB42-6647-9A28-3699AADEAEDF}" srcOrd="9" destOrd="0" presId="urn:microsoft.com/office/officeart/2005/8/layout/cycle2"/>
    <dgm:cxn modelId="{64D8CED1-F5F1-4548-A686-B37DF3D4C42E}" type="presParOf" srcId="{9B02768C-BB42-6647-9A28-3699AADEAEDF}" destId="{909D7D7F-BB26-AA4E-AFEA-2F0A2814EE69}" srcOrd="0" destOrd="0" presId="urn:microsoft.com/office/officeart/2005/8/layout/cycle2"/>
    <dgm:cxn modelId="{45ECF621-A6E4-9B47-AC18-1FE76BBCE7CD}" type="presParOf" srcId="{BF294D33-1ECB-0B4C-BFFC-9117E0308B01}" destId="{AC1B53F6-E370-3743-9D04-CD5693D44E00}" srcOrd="10" destOrd="0" presId="urn:microsoft.com/office/officeart/2005/8/layout/cycle2"/>
    <dgm:cxn modelId="{014BF4F8-76A0-0046-8719-9F4B9B3D9519}" type="presParOf" srcId="{BF294D33-1ECB-0B4C-BFFC-9117E0308B01}" destId="{C4239AF4-6BDF-D949-9510-31765858317A}" srcOrd="11" destOrd="0" presId="urn:microsoft.com/office/officeart/2005/8/layout/cycle2"/>
    <dgm:cxn modelId="{C4463C28-CECD-8043-A2C2-F2D7D13A226F}" type="presParOf" srcId="{C4239AF4-6BDF-D949-9510-31765858317A}" destId="{839BD0A9-F88B-4643-8641-6C80C57B68E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54950-9410-C646-9102-CDE37CFD56EF}">
      <dsp:nvSpPr>
        <dsp:cNvPr id="0" name=""/>
        <dsp:cNvSpPr/>
      </dsp:nvSpPr>
      <dsp:spPr>
        <a:xfrm>
          <a:off x="3568642" y="-19385"/>
          <a:ext cx="1541193" cy="1327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Восприятие объектов и помещения</a:t>
          </a:r>
          <a:endParaRPr lang="de-DE" sz="1400" kern="1200" dirty="0"/>
        </a:p>
      </dsp:txBody>
      <dsp:txXfrm>
        <a:off x="3794344" y="175027"/>
        <a:ext cx="1089789" cy="938702"/>
      </dsp:txXfrm>
    </dsp:sp>
    <dsp:sp modelId="{F81D5C1A-91DA-FF46-94C5-6279C33A479F}">
      <dsp:nvSpPr>
        <dsp:cNvPr id="0" name=""/>
        <dsp:cNvSpPr/>
      </dsp:nvSpPr>
      <dsp:spPr>
        <a:xfrm rot="1739134">
          <a:off x="5087203" y="940654"/>
          <a:ext cx="332277" cy="42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5093446" y="1000548"/>
        <a:ext cx="232594" cy="252143"/>
      </dsp:txXfrm>
    </dsp:sp>
    <dsp:sp modelId="{DDC2F7D1-04C7-5A40-8A6B-38359052540C}">
      <dsp:nvSpPr>
        <dsp:cNvPr id="0" name=""/>
        <dsp:cNvSpPr/>
      </dsp:nvSpPr>
      <dsp:spPr>
        <a:xfrm>
          <a:off x="5403709" y="1064185"/>
          <a:ext cx="1451841" cy="1144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Развитие</a:t>
          </a:r>
          <a:r>
            <a:rPr lang="ru-RU" sz="1400" kern="1200" baseline="0" dirty="0"/>
            <a:t> моторики</a:t>
          </a:r>
          <a:endParaRPr lang="de-DE" sz="1400" kern="1200" dirty="0"/>
        </a:p>
      </dsp:txBody>
      <dsp:txXfrm>
        <a:off x="5616326" y="1231730"/>
        <a:ext cx="1026607" cy="808976"/>
      </dsp:txXfrm>
    </dsp:sp>
    <dsp:sp modelId="{5E32CF9E-2320-334A-98B1-7314EB7F25A0}">
      <dsp:nvSpPr>
        <dsp:cNvPr id="0" name=""/>
        <dsp:cNvSpPr/>
      </dsp:nvSpPr>
      <dsp:spPr>
        <a:xfrm rot="5168926">
          <a:off x="6043045" y="2257657"/>
          <a:ext cx="285125" cy="42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6082941" y="2299032"/>
        <a:ext cx="199588" cy="252143"/>
      </dsp:txXfrm>
    </dsp:sp>
    <dsp:sp modelId="{ADB7A7A1-9F54-014C-A617-FA4F3C679FF7}">
      <dsp:nvSpPr>
        <dsp:cNvPr id="0" name=""/>
        <dsp:cNvSpPr/>
      </dsp:nvSpPr>
      <dsp:spPr>
        <a:xfrm>
          <a:off x="5563508" y="2743198"/>
          <a:ext cx="1360846" cy="1181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Умственное</a:t>
          </a:r>
          <a:r>
            <a:rPr lang="ru-RU" sz="1400" kern="1200" baseline="0" dirty="0"/>
            <a:t> развитие</a:t>
          </a:r>
          <a:endParaRPr lang="de-DE" sz="1400" kern="1200" dirty="0"/>
        </a:p>
      </dsp:txBody>
      <dsp:txXfrm>
        <a:off x="5762799" y="2916284"/>
        <a:ext cx="962264" cy="835734"/>
      </dsp:txXfrm>
    </dsp:sp>
    <dsp:sp modelId="{A7E7C511-D127-754E-9C00-5CE4AC29BCCC}">
      <dsp:nvSpPr>
        <dsp:cNvPr id="0" name=""/>
        <dsp:cNvSpPr/>
      </dsp:nvSpPr>
      <dsp:spPr>
        <a:xfrm rot="9300148">
          <a:off x="5176537" y="3539658"/>
          <a:ext cx="351968" cy="42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 rot="10800000">
        <a:off x="5277181" y="3601395"/>
        <a:ext cx="246378" cy="252143"/>
      </dsp:txXfrm>
    </dsp:sp>
    <dsp:sp modelId="{362FCAFB-2F18-8E49-8BD4-EBFF879F0287}">
      <dsp:nvSpPr>
        <dsp:cNvPr id="0" name=""/>
        <dsp:cNvSpPr/>
      </dsp:nvSpPr>
      <dsp:spPr>
        <a:xfrm>
          <a:off x="3408038" y="3617694"/>
          <a:ext cx="1785005" cy="1245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Развитие</a:t>
          </a:r>
          <a:r>
            <a:rPr lang="ru-RU" sz="1400" kern="1200" baseline="0" dirty="0"/>
            <a:t> речи</a:t>
          </a:r>
          <a:endParaRPr lang="de-DE" sz="1400" kern="1200" dirty="0"/>
        </a:p>
      </dsp:txBody>
      <dsp:txXfrm>
        <a:off x="3669446" y="3800042"/>
        <a:ext cx="1262189" cy="880451"/>
      </dsp:txXfrm>
    </dsp:sp>
    <dsp:sp modelId="{D4942BDC-657C-DB40-98CF-71FAA305A247}">
      <dsp:nvSpPr>
        <dsp:cNvPr id="0" name=""/>
        <dsp:cNvSpPr/>
      </dsp:nvSpPr>
      <dsp:spPr>
        <a:xfrm rot="12365360">
          <a:off x="3162939" y="3548510"/>
          <a:ext cx="307984" cy="42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 rot="10800000">
        <a:off x="3250627" y="3652873"/>
        <a:ext cx="215589" cy="252143"/>
      </dsp:txXfrm>
    </dsp:sp>
    <dsp:sp modelId="{DC807851-5A52-4C42-B0B8-B13E086F870F}">
      <dsp:nvSpPr>
        <dsp:cNvPr id="0" name=""/>
        <dsp:cNvSpPr/>
      </dsp:nvSpPr>
      <dsp:spPr>
        <a:xfrm>
          <a:off x="1616953" y="2700336"/>
          <a:ext cx="1549498" cy="12104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Социально-</a:t>
          </a:r>
          <a:r>
            <a:rPr lang="ru-RU" sz="1400" kern="1200" dirty="0" err="1"/>
            <a:t>эмоциональ</a:t>
          </a:r>
          <a:r>
            <a:rPr lang="ru-RU" sz="1400" kern="1200" dirty="0"/>
            <a:t>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/>
            <a:t>ное</a:t>
          </a:r>
          <a:r>
            <a:rPr lang="ru-RU" sz="1400" kern="1200" dirty="0"/>
            <a:t> развитие и поведение</a:t>
          </a:r>
          <a:endParaRPr lang="de-DE" sz="1400" kern="1200" dirty="0"/>
        </a:p>
      </dsp:txBody>
      <dsp:txXfrm>
        <a:off x="1843872" y="2877607"/>
        <a:ext cx="1095660" cy="855940"/>
      </dsp:txXfrm>
    </dsp:sp>
    <dsp:sp modelId="{9B02768C-BB42-6647-9A28-3699AADEAEDF}">
      <dsp:nvSpPr>
        <dsp:cNvPr id="0" name=""/>
        <dsp:cNvSpPr/>
      </dsp:nvSpPr>
      <dsp:spPr>
        <a:xfrm rot="16338712">
          <a:off x="2282922" y="2227514"/>
          <a:ext cx="287640" cy="42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2324328" y="2354672"/>
        <a:ext cx="201348" cy="252143"/>
      </dsp:txXfrm>
    </dsp:sp>
    <dsp:sp modelId="{AC1B53F6-E370-3743-9D04-CD5693D44E00}">
      <dsp:nvSpPr>
        <dsp:cNvPr id="0" name=""/>
        <dsp:cNvSpPr/>
      </dsp:nvSpPr>
      <dsp:spPr>
        <a:xfrm>
          <a:off x="1780501" y="913635"/>
          <a:ext cx="1365266" cy="1245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Отношения</a:t>
          </a:r>
          <a:r>
            <a:rPr lang="ru-RU" sz="1200" kern="1200" baseline="0" dirty="0"/>
            <a:t> ребенка с родителями</a:t>
          </a:r>
          <a:endParaRPr lang="de-DE" sz="1200" kern="1200" dirty="0"/>
        </a:p>
      </dsp:txBody>
      <dsp:txXfrm>
        <a:off x="1980440" y="1095983"/>
        <a:ext cx="965388" cy="880451"/>
      </dsp:txXfrm>
    </dsp:sp>
    <dsp:sp modelId="{C4239AF4-6BDF-D949-9510-31765858317A}">
      <dsp:nvSpPr>
        <dsp:cNvPr id="0" name=""/>
        <dsp:cNvSpPr/>
      </dsp:nvSpPr>
      <dsp:spPr>
        <a:xfrm rot="20074517">
          <a:off x="3182676" y="900904"/>
          <a:ext cx="349805" cy="4202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/>
        </a:p>
      </dsp:txBody>
      <dsp:txXfrm>
        <a:off x="3187758" y="1007478"/>
        <a:ext cx="244864" cy="252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828DA-363E-BD45-8393-50AA70AB0ED0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B9F1D-224F-8E45-8E9A-8F1FD17F934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74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F5ECD-58AD-7A4F-AA4C-E231A781E2FA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A7DEC7-7BA7-CF45-8A06-44D564C18AA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52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66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8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22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4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79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14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409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08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64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71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9AD64-EEB0-974D-B3F5-D9C6FDCA7B7E}" type="datetimeFigureOut">
              <a:rPr lang="de-DE" smtClean="0"/>
              <a:t>29.10.2018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2BD5-517B-9543-9F0B-6F4D02A63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44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aec.at/aeblog/files/2013/01/Design_Research_Lab-6526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kcdb.se/userfiles/Pernilla%20och%20Linda%20(2).jpg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achdienst-itm.de/images/DSC_6119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971" y="1431270"/>
            <a:ext cx="8642350" cy="1708150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ea typeface="+mn-ea"/>
                <a:cs typeface="+mn-cs"/>
              </a:rPr>
              <a:t>Аугментативная</a:t>
            </a: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> коммуникация</a:t>
            </a:r>
            <a:r>
              <a:rPr lang="de-DE" sz="2800" b="1" dirty="0">
                <a:solidFill>
                  <a:schemeClr val="tx1"/>
                </a:solidFill>
                <a:ea typeface="+mn-ea"/>
                <a:cs typeface="+mn-cs"/>
              </a:rPr>
              <a:t>, </a:t>
            </a: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>тактильные жесты и </a:t>
            </a:r>
            <a:r>
              <a:rPr lang="ru-RU" sz="2800" b="1" dirty="0" err="1">
                <a:ea typeface="+mn-ea"/>
                <a:cs typeface="+mn-cs"/>
              </a:rPr>
              <a:t>л</a:t>
            </a:r>
            <a:r>
              <a:rPr lang="ru-RU" sz="2800" b="1" dirty="0" err="1">
                <a:solidFill>
                  <a:schemeClr val="tx1"/>
                </a:solidFill>
                <a:ea typeface="+mn-ea"/>
                <a:cs typeface="+mn-cs"/>
              </a:rPr>
              <a:t>ормы</a:t>
            </a:r>
            <a:r>
              <a:rPr lang="ru-RU" sz="2800" b="1" dirty="0">
                <a:solidFill>
                  <a:schemeClr val="tx1"/>
                </a:solidFill>
                <a:ea typeface="+mn-ea"/>
                <a:cs typeface="+mn-cs"/>
              </a:rPr>
              <a:t> в университетском обучении педагогов жестовой речи и </a:t>
            </a:r>
            <a:r>
              <a:rPr lang="ru-RU" sz="2800" b="1" dirty="0" err="1">
                <a:solidFill>
                  <a:schemeClr val="tx1"/>
                </a:solidFill>
                <a:ea typeface="+mn-ea"/>
                <a:cs typeface="+mn-cs"/>
              </a:rPr>
              <a:t>аудиопедагогики</a:t>
            </a:r>
            <a:endParaRPr lang="de-DE" sz="2800" dirty="0">
              <a:latin typeface="Arial Unicode MS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555067"/>
            <a:ext cx="8064500" cy="1753658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endParaRPr lang="de-DE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390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9971" y="384830"/>
            <a:ext cx="763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Д-р Сильвия </a:t>
            </a:r>
            <a:r>
              <a:rPr lang="ru-RU" sz="1600" dirty="0" err="1"/>
              <a:t>Вольфф</a:t>
            </a:r>
            <a:endParaRPr lang="ru-RU" sz="1600" dirty="0"/>
          </a:p>
          <a:p>
            <a:pPr>
              <a:defRPr/>
            </a:pPr>
            <a:r>
              <a:rPr lang="ru-RU" sz="1600" dirty="0"/>
              <a:t>Институт реабилитационных наук</a:t>
            </a:r>
          </a:p>
          <a:p>
            <a:pPr>
              <a:defRPr/>
            </a:pPr>
            <a:r>
              <a:rPr lang="ru-RU" sz="1600" dirty="0"/>
              <a:t>Кафедра педагогики жестовой речи и </a:t>
            </a:r>
            <a:r>
              <a:rPr lang="ru-RU" sz="1600" dirty="0" err="1"/>
              <a:t>аудиопедагогики</a:t>
            </a:r>
            <a:endParaRPr lang="de-DE" sz="16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862" y="2952134"/>
            <a:ext cx="5559426" cy="37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57425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Calibri" charset="0"/>
              </a:rPr>
              <a:t>включение направления </a:t>
            </a:r>
            <a:r>
              <a:rPr lang="ru-RU" sz="2800" dirty="0" err="1">
                <a:latin typeface="Calibri" charset="0"/>
              </a:rPr>
              <a:t>аугментативной</a:t>
            </a:r>
            <a:r>
              <a:rPr lang="ru-RU" sz="2800" dirty="0">
                <a:latin typeface="Calibri" charset="0"/>
              </a:rPr>
              <a:t> и альтернативной коммуникации в обучение</a:t>
            </a:r>
            <a:endParaRPr lang="de-DE" sz="2800" dirty="0">
              <a:latin typeface="Calibri" charset="0"/>
            </a:endParaRP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>
          <a:xfrm>
            <a:off x="457200" y="1412875"/>
            <a:ext cx="8362950" cy="5184775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Направление « коммуникация слепоглухонемых и слепоглухих , как особенность обучения педагогики жестовой речи и </a:t>
            </a:r>
            <a:r>
              <a:rPr lang="ru-RU" dirty="0" err="1"/>
              <a:t>аудиопедагогики</a:t>
            </a:r>
            <a:r>
              <a:rPr lang="ru-RU" dirty="0"/>
              <a:t> в Берлине</a:t>
            </a:r>
            <a:endParaRPr lang="de-DE" dirty="0"/>
          </a:p>
          <a:p>
            <a:pPr lvl="0"/>
            <a:r>
              <a:rPr lang="ru-RU" dirty="0"/>
              <a:t>Выходит за рамки специального предложения  </a:t>
            </a:r>
            <a:r>
              <a:rPr lang="ru-RU" dirty="0" err="1"/>
              <a:t>Аугментативной</a:t>
            </a:r>
            <a:r>
              <a:rPr lang="ru-RU" dirty="0"/>
              <a:t> коммуникации ( </a:t>
            </a:r>
            <a:r>
              <a:rPr lang="de-DE" dirty="0"/>
              <a:t>UK)</a:t>
            </a:r>
          </a:p>
          <a:p>
            <a:pPr lvl="0"/>
            <a:r>
              <a:rPr lang="de-DE" dirty="0"/>
              <a:t> </a:t>
            </a:r>
            <a:r>
              <a:rPr lang="ru-RU" dirty="0"/>
              <a:t>основы двойного нарушения ( слепоглухо- немота/нарушение слуха /нарушение зрения), как обязательное предложении для всех  специальностей реабилитационной педагогики</a:t>
            </a:r>
            <a:endParaRPr lang="de-DE" dirty="0"/>
          </a:p>
          <a:p>
            <a:pPr marL="0" lvl="0" indent="0">
              <a:buNone/>
            </a:pPr>
            <a:endParaRPr lang="de-DE" dirty="0"/>
          </a:p>
          <a:p>
            <a:pPr marL="0" indent="0" eaLnBrk="1" hangingPunct="1">
              <a:buFont typeface="Arial" charset="0"/>
              <a:buNone/>
              <a:defRPr/>
            </a:pPr>
            <a:endParaRPr lang="de-DE" dirty="0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8050C-B330-3C48-9B7C-656C433C9EAA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32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ru-RU" dirty="0"/>
              <a:t> отступление :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471613" y="3086100"/>
            <a:ext cx="6400800" cy="17526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u="sng" dirty="0">
                <a:solidFill>
                  <a:schemeClr val="tx1"/>
                </a:solidFill>
                <a:latin typeface="Arial" charset="0"/>
              </a:rPr>
              <a:t>Почему язык рук важен для людей с нарушениями зрения и слуха</a:t>
            </a:r>
            <a:r>
              <a:rPr lang="de-DE" u="sng" dirty="0">
                <a:solidFill>
                  <a:schemeClr val="tx1"/>
                </a:solidFill>
                <a:latin typeface="Arial" charset="0"/>
              </a:rPr>
              <a:t>? 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1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800" b="1" dirty="0">
                <a:solidFill>
                  <a:schemeClr val="folHlink"/>
                </a:solidFill>
                <a:latin typeface="Arial" charset="0"/>
              </a:rPr>
              <a:t>Что такое </a:t>
            </a:r>
            <a:r>
              <a:rPr lang="ru-RU" sz="2800" b="1" dirty="0" err="1">
                <a:solidFill>
                  <a:schemeClr val="folHlink"/>
                </a:solidFill>
                <a:latin typeface="Arial" charset="0"/>
              </a:rPr>
              <a:t>слепоглухонемота</a:t>
            </a:r>
            <a:r>
              <a:rPr lang="ru-RU" sz="2800" b="1" dirty="0">
                <a:solidFill>
                  <a:schemeClr val="folHlink"/>
                </a:solidFill>
                <a:latin typeface="Arial" charset="0"/>
              </a:rPr>
              <a:t> ?</a:t>
            </a:r>
            <a:endParaRPr lang="de-DE" sz="28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de-DE" sz="2800" dirty="0">
              <a:latin typeface="Arial" charset="0"/>
            </a:endParaRPr>
          </a:p>
          <a:p>
            <a:pPr lvl="0"/>
            <a:r>
              <a:rPr lang="de-DE" dirty="0"/>
              <a:t> </a:t>
            </a:r>
            <a:r>
              <a:rPr lang="ru-RU" dirty="0"/>
              <a:t>В 2004 году </a:t>
            </a:r>
            <a:r>
              <a:rPr lang="ru-RU" dirty="0" err="1"/>
              <a:t>слепоглухонемота</a:t>
            </a:r>
            <a:r>
              <a:rPr lang="ru-RU" dirty="0"/>
              <a:t> была признана Европейским  парламентом, как самостоятельная форма  нарушения в смысле </a:t>
            </a:r>
            <a:endParaRPr lang="de-DE" dirty="0"/>
          </a:p>
          <a:p>
            <a:pPr marL="0" lvl="0" indent="0">
              <a:buNone/>
            </a:pPr>
            <a:r>
              <a:rPr lang="ru-RU" dirty="0"/>
              <a:t>    комбинации нарушения зрения и слуха,  	    	</a:t>
            </a:r>
          </a:p>
          <a:p>
            <a:pPr marL="0" lvl="0" indent="0">
              <a:buNone/>
            </a:pPr>
            <a:r>
              <a:rPr lang="ru-RU" dirty="0"/>
              <a:t>    которая ведет к трудностям в доступе к  </a:t>
            </a:r>
          </a:p>
          <a:p>
            <a:pPr marL="0" lvl="0" indent="0">
              <a:buNone/>
            </a:pPr>
            <a:r>
              <a:rPr lang="ru-RU" dirty="0"/>
              <a:t>    информации, в коммуникации и мобильности</a:t>
            </a:r>
            <a:endParaRPr lang="de-DE" dirty="0"/>
          </a:p>
          <a:p>
            <a:pPr marL="0" lvl="0" indent="0">
              <a:buNone/>
            </a:pPr>
            <a:r>
              <a:rPr lang="de-DE" dirty="0"/>
              <a:t> </a:t>
            </a:r>
          </a:p>
          <a:p>
            <a:pPr marL="0" indent="0">
              <a:buNone/>
            </a:pPr>
            <a:r>
              <a:rPr lang="de-DE" dirty="0"/>
              <a:t>	(</a:t>
            </a:r>
            <a:r>
              <a:rPr lang="de-DE" dirty="0" err="1"/>
              <a:t>Howitt</a:t>
            </a:r>
            <a:r>
              <a:rPr lang="de-DE" dirty="0"/>
              <a:t> 2004) </a:t>
            </a:r>
            <a:endParaRPr lang="de-DE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DE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C61377-FE1C-6A4F-B2A2-200F23BBEC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4314"/>
            <a:ext cx="9144000" cy="6643686"/>
          </a:xfrm>
        </p:spPr>
        <p:txBody>
          <a:bodyPr/>
          <a:lstStyle/>
          <a:p>
            <a:pPr marL="0" indent="0">
              <a:buNone/>
            </a:pPr>
            <a:r>
              <a:rPr lang="de-DE" b="1" spc="-10" dirty="0">
                <a:latin typeface="Helvetica"/>
                <a:cs typeface="Helvetica"/>
              </a:rPr>
              <a:t>						</a:t>
            </a:r>
            <a:r>
              <a:rPr lang="ru-RU" b="1" spc="-10" dirty="0">
                <a:latin typeface="Helvetica"/>
                <a:cs typeface="Helvetica"/>
              </a:rPr>
              <a:t>нарушение слуха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F17A7EA-AFB7-5D4B-BFA4-C888EDDD9028}"/>
              </a:ext>
            </a:extLst>
          </p:cNvPr>
          <p:cNvSpPr/>
          <p:nvPr/>
        </p:nvSpPr>
        <p:spPr>
          <a:xfrm>
            <a:off x="527415" y="4050539"/>
            <a:ext cx="368217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14629">
              <a:lnSpc>
                <a:spcPct val="100000"/>
              </a:lnSpc>
            </a:pPr>
            <a:r>
              <a:rPr lang="ru-RU" dirty="0">
                <a:latin typeface="Helvetica"/>
                <a:cs typeface="Helvetica"/>
              </a:rPr>
              <a:t>Среднее нарушение слуха и зрения</a:t>
            </a:r>
            <a:endParaRPr lang="de-DE" dirty="0">
              <a:latin typeface="Helvetica"/>
              <a:cs typeface="Helvetica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60DCC47-B623-8F40-88CC-62465286D452}"/>
              </a:ext>
            </a:extLst>
          </p:cNvPr>
          <p:cNvSpPr/>
          <p:nvPr/>
        </p:nvSpPr>
        <p:spPr>
          <a:xfrm>
            <a:off x="476391" y="980618"/>
            <a:ext cx="373503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/>
              <a:t>Тяжелейшее / тяжелое нарушение слуха и среднее нарушение зрения</a:t>
            </a:r>
            <a:endParaRPr lang="de-DE" dirty="0"/>
          </a:p>
          <a:p>
            <a:pPr>
              <a:lnSpc>
                <a:spcPct val="100000"/>
              </a:lnSpc>
            </a:pPr>
            <a:endParaRPr lang="de-DE" dirty="0">
              <a:latin typeface="Helvetica"/>
              <a:cs typeface="Helvetica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EE3F698-C925-444B-9BA4-225EFCDFF255}"/>
              </a:ext>
            </a:extLst>
          </p:cNvPr>
          <p:cNvSpPr/>
          <p:nvPr/>
        </p:nvSpPr>
        <p:spPr>
          <a:xfrm>
            <a:off x="4516063" y="3841438"/>
            <a:ext cx="423686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5" dirty="0">
                <a:latin typeface="Helvetica"/>
                <a:cs typeface="Helvetica"/>
              </a:rPr>
              <a:t>Среднее нарушение слуха и тяжелое/тяжелейшее нарушение зрения</a:t>
            </a:r>
            <a:endParaRPr lang="de-DE" dirty="0">
              <a:latin typeface="Helvetica"/>
              <a:cs typeface="Helvetica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0088D60-0D98-F74D-842B-3C6827B7B9D6}"/>
              </a:ext>
            </a:extLst>
          </p:cNvPr>
          <p:cNvSpPr/>
          <p:nvPr/>
        </p:nvSpPr>
        <p:spPr>
          <a:xfrm>
            <a:off x="4490131" y="996195"/>
            <a:ext cx="423686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/>
              <a:t>Тяжелейшее / тяжелое нарушение слуха и нарушение зрения</a:t>
            </a:r>
            <a:endParaRPr lang="de-DE" dirty="0"/>
          </a:p>
          <a:p>
            <a:pPr>
              <a:lnSpc>
                <a:spcPct val="100000"/>
              </a:lnSpc>
            </a:pPr>
            <a:endParaRPr lang="de-DE" dirty="0">
              <a:latin typeface="Helvetica"/>
              <a:cs typeface="Helvetica"/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AC099F6D-F2A4-954B-A856-D0C08D729B77}"/>
              </a:ext>
            </a:extLst>
          </p:cNvPr>
          <p:cNvSpPr/>
          <p:nvPr/>
        </p:nvSpPr>
        <p:spPr>
          <a:xfrm>
            <a:off x="1869947" y="7825734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46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3A2B5A3D-1D16-BD43-B287-378EA7A26DE1}"/>
              </a:ext>
            </a:extLst>
          </p:cNvPr>
          <p:cNvSpPr/>
          <p:nvPr/>
        </p:nvSpPr>
        <p:spPr>
          <a:xfrm>
            <a:off x="2022347" y="7978134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46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ECC29A46-B930-DA47-8943-9656DDCAE410}"/>
              </a:ext>
            </a:extLst>
          </p:cNvPr>
          <p:cNvSpPr/>
          <p:nvPr/>
        </p:nvSpPr>
        <p:spPr>
          <a:xfrm>
            <a:off x="2174747" y="8130534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46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76A8F01B-9FAB-164C-B369-BACA8795E3DA}"/>
              </a:ext>
            </a:extLst>
          </p:cNvPr>
          <p:cNvSpPr/>
          <p:nvPr/>
        </p:nvSpPr>
        <p:spPr>
          <a:xfrm>
            <a:off x="2327147" y="8282934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46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1F285A7-14FA-B24B-9E17-C614C58C5D53}"/>
              </a:ext>
            </a:extLst>
          </p:cNvPr>
          <p:cNvCxnSpPr>
            <a:cxnSpLocks/>
          </p:cNvCxnSpPr>
          <p:nvPr/>
        </p:nvCxnSpPr>
        <p:spPr>
          <a:xfrm>
            <a:off x="371474" y="3364304"/>
            <a:ext cx="8390605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bject 17">
            <a:extLst>
              <a:ext uri="{FF2B5EF4-FFF2-40B4-BE49-F238E27FC236}">
                <a16:creationId xmlns:a16="http://schemas.microsoft.com/office/drawing/2014/main" id="{9C85665C-6919-4249-9BB8-440123AA007C}"/>
              </a:ext>
            </a:extLst>
          </p:cNvPr>
          <p:cNvSpPr/>
          <p:nvPr/>
        </p:nvSpPr>
        <p:spPr>
          <a:xfrm>
            <a:off x="2479547" y="8435334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467" y="0"/>
                </a:lnTo>
              </a:path>
            </a:pathLst>
          </a:custGeom>
          <a:ln w="195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05616EF3-9037-5D40-9487-12BD4986D15D}"/>
              </a:ext>
            </a:extLst>
          </p:cNvPr>
          <p:cNvCxnSpPr>
            <a:cxnSpLocks/>
          </p:cNvCxnSpPr>
          <p:nvPr/>
        </p:nvCxnSpPr>
        <p:spPr>
          <a:xfrm flipH="1" flipV="1">
            <a:off x="4349862" y="786763"/>
            <a:ext cx="27274" cy="57140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E5A9133E-7D97-2946-80F7-DDF722750524}"/>
              </a:ext>
            </a:extLst>
          </p:cNvPr>
          <p:cNvSpPr/>
          <p:nvPr/>
        </p:nvSpPr>
        <p:spPr>
          <a:xfrm>
            <a:off x="766916" y="1817020"/>
            <a:ext cx="343252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/>
              <a:t>Применение коммуникации при поддержки жестами </a:t>
            </a:r>
            <a:r>
              <a:rPr lang="de-DE" dirty="0"/>
              <a:t>(GUK)</a:t>
            </a:r>
            <a:r>
              <a:rPr lang="ru-RU" dirty="0"/>
              <a:t> и аудио-визуальных </a:t>
            </a:r>
            <a:r>
              <a:rPr lang="ru-RU" dirty="0" err="1"/>
              <a:t>поддержива</a:t>
            </a:r>
            <a:r>
              <a:rPr lang="ru-RU" dirty="0"/>
              <a:t>- </a:t>
            </a:r>
            <a:r>
              <a:rPr lang="ru-RU" dirty="0" err="1"/>
              <a:t>ющих</a:t>
            </a:r>
            <a:r>
              <a:rPr lang="ru-RU" dirty="0"/>
              <a:t> систем</a:t>
            </a:r>
            <a:endParaRPr lang="de-DE" dirty="0"/>
          </a:p>
          <a:p>
            <a:pPr lvl="0"/>
            <a:r>
              <a:rPr lang="de-DE" dirty="0"/>
              <a:t> </a:t>
            </a:r>
          </a:p>
          <a:p>
            <a:pPr lvl="0"/>
            <a:r>
              <a:rPr lang="de-DE" dirty="0"/>
              <a:t> </a:t>
            </a:r>
          </a:p>
          <a:p>
            <a:r>
              <a:rPr lang="ru-RU" dirty="0"/>
              <a:t> </a:t>
            </a:r>
            <a:endParaRPr lang="de-DE" dirty="0"/>
          </a:p>
          <a:p>
            <a:pPr>
              <a:lnSpc>
                <a:spcPct val="100000"/>
              </a:lnSpc>
            </a:pPr>
            <a:endParaRPr lang="de-DE" dirty="0">
              <a:latin typeface="Helvetica"/>
              <a:cs typeface="Helvetica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A581D20-6D1A-9140-A80C-C173111D0038}"/>
              </a:ext>
            </a:extLst>
          </p:cNvPr>
          <p:cNvSpPr txBox="1"/>
          <p:nvPr/>
        </p:nvSpPr>
        <p:spPr>
          <a:xfrm>
            <a:off x="462360" y="3505369"/>
            <a:ext cx="39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Helvetica"/>
                <a:cs typeface="Helvetica"/>
              </a:rPr>
              <a:t>Нарушение зрения</a:t>
            </a:r>
            <a:endParaRPr lang="de-DE" sz="2800" dirty="0">
              <a:latin typeface="Helvetica"/>
              <a:cs typeface="Helvetica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6C81261-D879-1043-844D-B556303DD8F0}"/>
              </a:ext>
            </a:extLst>
          </p:cNvPr>
          <p:cNvSpPr/>
          <p:nvPr/>
        </p:nvSpPr>
        <p:spPr>
          <a:xfrm>
            <a:off x="4514369" y="1824242"/>
            <a:ext cx="42126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Helvetica"/>
                <a:cs typeface="Helvetica"/>
              </a:rPr>
              <a:t>Большое значение осязания для коммуникации и ориентации</a:t>
            </a:r>
            <a:r>
              <a:rPr lang="de-DE" dirty="0">
                <a:latin typeface="Helvetica"/>
                <a:cs typeface="Helvetica"/>
              </a:rPr>
              <a:t>;</a:t>
            </a:r>
            <a:r>
              <a:rPr lang="ru-RU" dirty="0">
                <a:latin typeface="Helvetica"/>
                <a:cs typeface="Helvetica"/>
              </a:rPr>
              <a:t>тактильные жесты и </a:t>
            </a:r>
            <a:r>
              <a:rPr lang="ru-RU" dirty="0" err="1">
                <a:latin typeface="Helvetica"/>
                <a:cs typeface="Helvetica"/>
              </a:rPr>
              <a:t>лормы</a:t>
            </a:r>
            <a:endParaRPr lang="de-DE" dirty="0">
              <a:latin typeface="Helvetica"/>
              <a:cs typeface="Helvetica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4112BCC-7F18-5441-A601-0709E7417C64}"/>
              </a:ext>
            </a:extLst>
          </p:cNvPr>
          <p:cNvSpPr/>
          <p:nvPr/>
        </p:nvSpPr>
        <p:spPr>
          <a:xfrm>
            <a:off x="492663" y="4840204"/>
            <a:ext cx="371692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14629">
              <a:lnSpc>
                <a:spcPct val="100000"/>
              </a:lnSpc>
            </a:pPr>
            <a:r>
              <a:rPr lang="ru-RU" dirty="0">
                <a:latin typeface="Helvetica"/>
                <a:cs typeface="Helvetica"/>
              </a:rPr>
              <a:t>Коммуникация на устной и письменной речи</a:t>
            </a:r>
            <a:r>
              <a:rPr lang="de-DE" dirty="0">
                <a:latin typeface="Helvetica"/>
                <a:cs typeface="Helvetica"/>
              </a:rPr>
              <a:t>; </a:t>
            </a:r>
            <a:r>
              <a:rPr lang="ru-RU" dirty="0">
                <a:latin typeface="Helvetica"/>
                <a:cs typeface="Helvetica"/>
              </a:rPr>
              <a:t>большой шрифт, использование слуховых аппаратов</a:t>
            </a:r>
            <a:r>
              <a:rPr lang="de-DE" dirty="0">
                <a:latin typeface="Helvetica"/>
                <a:cs typeface="Helvetica"/>
              </a:rPr>
              <a:t> </a:t>
            </a:r>
            <a:r>
              <a:rPr lang="ru-RU" dirty="0">
                <a:latin typeface="Helvetica"/>
                <a:cs typeface="Helvetica"/>
              </a:rPr>
              <a:t>и других технических помогающих средств</a:t>
            </a:r>
            <a:endParaRPr lang="de-DE" dirty="0">
              <a:latin typeface="Helvetica"/>
              <a:cs typeface="Helvetica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5CC1066-1090-E04D-BD47-9308DFAAA1B4}"/>
              </a:ext>
            </a:extLst>
          </p:cNvPr>
          <p:cNvSpPr/>
          <p:nvPr/>
        </p:nvSpPr>
        <p:spPr>
          <a:xfrm>
            <a:off x="4516063" y="4842471"/>
            <a:ext cx="423686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Helvetica"/>
                <a:cs typeface="Helvetica"/>
              </a:rPr>
              <a:t>Ориентация через осязание</a:t>
            </a:r>
            <a:r>
              <a:rPr lang="de-DE" dirty="0">
                <a:latin typeface="Helvetica"/>
                <a:cs typeface="Helvetica"/>
              </a:rPr>
              <a:t>; </a:t>
            </a:r>
            <a:r>
              <a:rPr lang="ru-RU" dirty="0">
                <a:latin typeface="Helvetica"/>
                <a:cs typeface="Helvetica"/>
              </a:rPr>
              <a:t>внимание привлекается слуховыми сигналами ,тактильные жесты</a:t>
            </a:r>
            <a:r>
              <a:rPr lang="de-DE" dirty="0">
                <a:latin typeface="Helvetica"/>
                <a:cs typeface="Helvetica"/>
              </a:rPr>
              <a:t>, </a:t>
            </a:r>
            <a:r>
              <a:rPr lang="ru-RU" dirty="0" err="1">
                <a:latin typeface="Helvetica"/>
                <a:cs typeface="Helvetica"/>
              </a:rPr>
              <a:t>лормы</a:t>
            </a:r>
            <a:endParaRPr lang="de-DE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5171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>
                <a:solidFill>
                  <a:schemeClr val="folHlink"/>
                </a:solidFill>
                <a:latin typeface="Arial" charset="0"/>
              </a:rPr>
              <a:t>Нарушенные области развития у детей со </a:t>
            </a:r>
            <a:r>
              <a:rPr lang="ru-RU" sz="2800" b="1" dirty="0" err="1">
                <a:solidFill>
                  <a:schemeClr val="folHlink"/>
                </a:solidFill>
                <a:latin typeface="Arial" charset="0"/>
              </a:rPr>
              <a:t>слепоглухотой</a:t>
            </a:r>
            <a:r>
              <a:rPr lang="ru-RU" sz="2800" b="1" dirty="0">
                <a:solidFill>
                  <a:schemeClr val="folHlink"/>
                </a:solidFill>
                <a:latin typeface="Arial" charset="0"/>
              </a:rPr>
              <a:t> , начиная от рождения до школы</a:t>
            </a:r>
            <a:endParaRPr lang="de-DE" sz="2800" b="1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5F7A8311-E681-9E44-99B6-165C6B106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788152"/>
              </p:ext>
            </p:extLst>
          </p:nvPr>
        </p:nvGraphicFramePr>
        <p:xfrm>
          <a:off x="271463" y="1528763"/>
          <a:ext cx="8629650" cy="498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98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2096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>
                <a:solidFill>
                  <a:schemeClr val="folHlink"/>
                </a:solidFill>
                <a:latin typeface="Arial" charset="0"/>
              </a:rPr>
              <a:t>Значение слухового и зрительного восприятия для переработки информации людьми</a:t>
            </a:r>
            <a:endParaRPr lang="de-DE" sz="32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91513" cy="44640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dirty="0">
                <a:latin typeface="Arial" charset="0"/>
              </a:rPr>
              <a:t>Необходимо для </a:t>
            </a:r>
          </a:p>
          <a:p>
            <a:r>
              <a:rPr lang="ru-RU" sz="2800" dirty="0">
                <a:latin typeface="Arial" charset="0"/>
              </a:rPr>
              <a:t>Локализации и дифференциации объектов на расстоянии</a:t>
            </a:r>
          </a:p>
          <a:p>
            <a:r>
              <a:rPr lang="ru-RU" sz="2800" dirty="0">
                <a:latin typeface="Arial" charset="0"/>
              </a:rPr>
              <a:t>Для управления и координации целенаправленными движениями</a:t>
            </a:r>
            <a:endParaRPr lang="de-DE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6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46075"/>
            <a:ext cx="8229600" cy="13541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folHlink"/>
                </a:solidFill>
                <a:latin typeface="Arial" charset="0"/>
              </a:rPr>
              <a:t>Значение слухового и зрительного восприятия для переработки информации людьми</a:t>
            </a:r>
            <a:endParaRPr lang="de-DE" sz="3000" dirty="0">
              <a:latin typeface="Arial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0249"/>
            <a:ext cx="8401050" cy="45862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/>
              <a:t>важно для </a:t>
            </a:r>
          </a:p>
          <a:p>
            <a:pPr lvl="0"/>
            <a:r>
              <a:rPr lang="ru-RU" sz="2800" dirty="0"/>
              <a:t>развития ритма, темпа и последовательности временных параметров</a:t>
            </a:r>
            <a:endParaRPr lang="de-DE" sz="2800" dirty="0"/>
          </a:p>
          <a:p>
            <a:pPr lvl="0"/>
            <a:r>
              <a:rPr lang="ru-RU" sz="2800" dirty="0"/>
              <a:t>интеграции информации о восприятии различных модальностей</a:t>
            </a:r>
            <a:endParaRPr lang="de-DE" sz="2800" dirty="0"/>
          </a:p>
          <a:p>
            <a:pPr lvl="0"/>
            <a:r>
              <a:rPr lang="ru-RU" sz="2800" dirty="0"/>
              <a:t>для развития схемы тела</a:t>
            </a:r>
            <a:endParaRPr lang="de-DE" sz="2800" dirty="0"/>
          </a:p>
          <a:p>
            <a:pPr lvl="0"/>
            <a:r>
              <a:rPr lang="ru-RU" sz="2800" dirty="0"/>
              <a:t>для восприятия вербальных и невербальных сигналов в межличностной коммуникации</a:t>
            </a:r>
            <a:endParaRPr lang="de-DE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800" dirty="0">
                <a:latin typeface="Arial" charset="0"/>
              </a:rPr>
              <a:t>(</a:t>
            </a:r>
            <a:r>
              <a:rPr lang="de-DE" sz="2800" dirty="0" err="1">
                <a:latin typeface="Arial" charset="0"/>
              </a:rPr>
              <a:t>Klann</a:t>
            </a:r>
            <a:r>
              <a:rPr lang="de-DE" sz="2800" dirty="0">
                <a:latin typeface="Arial" charset="0"/>
              </a:rPr>
              <a:t>-Delius 2016)</a:t>
            </a:r>
          </a:p>
        </p:txBody>
      </p:sp>
    </p:spTree>
    <p:extLst>
      <p:ext uri="{BB962C8B-B14F-4D97-AF65-F5344CB8AC3E}">
        <p14:creationId xmlns:p14="http://schemas.microsoft.com/office/powerpoint/2010/main" val="118748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800" u="sng" dirty="0">
                <a:latin typeface="Arial" charset="0"/>
              </a:rPr>
              <a:t>Почему речь руками так важна для слепоглухих и слепоглухонемых людей</a:t>
            </a:r>
            <a:r>
              <a:rPr lang="de-DE" sz="2800" u="sng" dirty="0">
                <a:latin typeface="Arial" charset="0"/>
              </a:rPr>
              <a:t>? </a:t>
            </a:r>
            <a:endParaRPr lang="de-DE" sz="2800" dirty="0">
              <a:latin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lvl="0"/>
            <a:r>
              <a:rPr lang="ru-RU" sz="2800" dirty="0"/>
              <a:t>1. Улучшение развития в усвоение отношений время и пространства на базе </a:t>
            </a:r>
            <a:r>
              <a:rPr lang="ru-RU" sz="2800" dirty="0" err="1"/>
              <a:t>психо</a:t>
            </a:r>
            <a:r>
              <a:rPr lang="ru-RU" sz="2800" dirty="0"/>
              <a:t>-моторного развития практических навыков</a:t>
            </a:r>
            <a:endParaRPr lang="de-DE" sz="2800" dirty="0"/>
          </a:p>
          <a:p>
            <a:pPr lvl="0"/>
            <a:r>
              <a:rPr lang="ru-RU" sz="2800" dirty="0"/>
              <a:t>2. Улучшение процессов управления для развития тактильно-кинестетических областей</a:t>
            </a:r>
            <a:endParaRPr lang="de-DE" sz="2800" dirty="0"/>
          </a:p>
          <a:p>
            <a:r>
              <a:rPr lang="ru-RU" sz="2800" dirty="0"/>
              <a:t>3. база для формирования </a:t>
            </a:r>
            <a:r>
              <a:rPr lang="ru-RU" sz="2800" dirty="0" err="1"/>
              <a:t>мимечиских</a:t>
            </a:r>
            <a:r>
              <a:rPr lang="ru-RU" sz="2800" dirty="0"/>
              <a:t> представительств</a:t>
            </a:r>
            <a:endParaRPr lang="de-DE" sz="2800" dirty="0"/>
          </a:p>
          <a:p>
            <a:pPr marL="0" indent="0">
              <a:buNone/>
            </a:pPr>
            <a:r>
              <a:rPr lang="ru-RU" sz="2800" dirty="0"/>
              <a:t> </a:t>
            </a:r>
            <a:endParaRPr lang="de-DE" sz="2800" dirty="0"/>
          </a:p>
          <a:p>
            <a:pPr marL="533400" indent="-533400" eaLnBrk="1" hangingPunct="1">
              <a:buFontTx/>
              <a:buAutoNum type="arabicPeriod"/>
            </a:pPr>
            <a:endParaRPr lang="de-DE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err="1">
                <a:latin typeface="Arial" charset="0"/>
              </a:rPr>
              <a:t>Мимечиское</a:t>
            </a:r>
            <a:r>
              <a:rPr lang="ru-RU" dirty="0">
                <a:latin typeface="Arial" charset="0"/>
              </a:rPr>
              <a:t> представительство</a:t>
            </a:r>
            <a:endParaRPr lang="de-DE" dirty="0">
              <a:latin typeface="Arial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Мимечиская</a:t>
            </a:r>
            <a:r>
              <a:rPr lang="ru-RU" sz="2800" dirty="0"/>
              <a:t> культура( объяснение по </a:t>
            </a:r>
            <a:r>
              <a:rPr lang="de-DE" sz="2800" dirty="0"/>
              <a:t>Merlin Donald </a:t>
            </a:r>
            <a:r>
              <a:rPr lang="ru-RU" sz="2800" dirty="0"/>
              <a:t>доречевой интеллигенции)</a:t>
            </a:r>
            <a:endParaRPr lang="de-DE" sz="2800" dirty="0"/>
          </a:p>
          <a:p>
            <a:pPr lvl="0"/>
            <a:r>
              <a:rPr lang="ru-RU" sz="2800" dirty="0"/>
              <a:t>Повторение или представление результата отношений в символическом намерении</a:t>
            </a:r>
            <a:endParaRPr lang="de-DE" sz="2800" dirty="0"/>
          </a:p>
          <a:p>
            <a:pPr lvl="0"/>
            <a:r>
              <a:rPr lang="ru-RU" sz="2800" dirty="0"/>
              <a:t>С помощью жестов,  мимики, подражания звукам и голосам</a:t>
            </a:r>
            <a:endParaRPr lang="de-DE" sz="2800" dirty="0"/>
          </a:p>
          <a:p>
            <a:r>
              <a:rPr lang="ru-RU" sz="2800" dirty="0"/>
              <a:t>Использование образных (иконных ) представлений</a:t>
            </a:r>
            <a:endParaRPr lang="de-DE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9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5413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>
                <a:latin typeface="Calibri" charset="0"/>
              </a:rPr>
              <a:t/>
            </a:r>
            <a:br>
              <a:rPr lang="de-DE" dirty="0">
                <a:latin typeface="Calibri" charset="0"/>
              </a:rPr>
            </a:br>
            <a:r>
              <a:rPr lang="ru-RU" sz="3600" dirty="0">
                <a:latin typeface="Calibri" charset="0"/>
              </a:rPr>
              <a:t>…назад на семинар</a:t>
            </a:r>
            <a:r>
              <a:rPr lang="de-DE" sz="3100" dirty="0">
                <a:latin typeface="Calibri" charset="0"/>
              </a:rPr>
              <a:t/>
            </a:r>
            <a:br>
              <a:rPr lang="de-DE" sz="3100" dirty="0">
                <a:latin typeface="Calibri" charset="0"/>
              </a:rPr>
            </a:br>
            <a:r>
              <a:rPr lang="ru-RU" sz="3100" dirty="0">
                <a:latin typeface="Calibri" charset="0"/>
              </a:rPr>
              <a:t>практические упражнения в изучении  тактильных жестов и </a:t>
            </a:r>
            <a:r>
              <a:rPr lang="ru-RU" sz="3100" dirty="0" err="1">
                <a:latin typeface="Calibri" charset="0"/>
              </a:rPr>
              <a:t>лорм</a:t>
            </a:r>
            <a:r>
              <a:rPr lang="de-DE" sz="3100" dirty="0">
                <a:latin typeface="Calibri" charset="0"/>
              </a:rPr>
              <a:t/>
            </a:r>
            <a:br>
              <a:rPr lang="de-DE" sz="3100" dirty="0">
                <a:latin typeface="Calibri" charset="0"/>
              </a:rPr>
            </a:br>
            <a:endParaRPr lang="de-DE" sz="3100" dirty="0">
              <a:latin typeface="Calibri" charset="0"/>
            </a:endParaRPr>
          </a:p>
        </p:txBody>
      </p:sp>
      <p:pic>
        <p:nvPicPr>
          <p:cNvPr id="2969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830387"/>
            <a:ext cx="8229600" cy="4525963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113A5-84CB-4140-81CC-4F34585AC4C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92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>
                <a:latin typeface="Calibri" charset="0"/>
              </a:rPr>
              <a:t>Содержание :</a:t>
            </a:r>
            <a:endParaRPr lang="de-DE" dirty="0">
              <a:latin typeface="Calibri" charset="0"/>
            </a:endParaRPr>
          </a:p>
        </p:txBody>
      </p:sp>
      <p:sp>
        <p:nvSpPr>
          <p:cNvPr id="18434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Университетское обучение педагогике для лиц с нарушениями слуха, педагогике для слепых и слабовидящих.</a:t>
            </a:r>
            <a:endParaRPr lang="de-DE" dirty="0"/>
          </a:p>
          <a:p>
            <a:pPr lvl="0"/>
            <a:r>
              <a:rPr lang="ru-RU" dirty="0"/>
              <a:t>Краткое представление обучения на кафедре педагогики жестовой речи и </a:t>
            </a:r>
            <a:r>
              <a:rPr lang="ru-RU" dirty="0" err="1"/>
              <a:t>аудиопедагогики</a:t>
            </a:r>
            <a:endParaRPr lang="de-DE" dirty="0"/>
          </a:p>
          <a:p>
            <a:pPr lvl="0"/>
            <a:r>
              <a:rPr lang="ru-RU" dirty="0"/>
              <a:t>Представление раздела </a:t>
            </a:r>
            <a:r>
              <a:rPr lang="ru-RU" dirty="0" err="1"/>
              <a:t>Аугментативной</a:t>
            </a:r>
            <a:r>
              <a:rPr lang="ru-RU" dirty="0"/>
              <a:t> коммуникации ( </a:t>
            </a:r>
            <a:r>
              <a:rPr lang="de-DE" dirty="0"/>
              <a:t>UK )</a:t>
            </a:r>
          </a:p>
          <a:p>
            <a:pPr lvl="0"/>
            <a:r>
              <a:rPr lang="ru-RU" dirty="0"/>
              <a:t>Специализация по тактильным жестам и </a:t>
            </a:r>
            <a:r>
              <a:rPr lang="ru-RU" dirty="0" err="1"/>
              <a:t>лормам</a:t>
            </a:r>
            <a:endParaRPr lang="de-DE" dirty="0"/>
          </a:p>
          <a:p>
            <a:pPr marL="0" indent="0">
              <a:buNone/>
            </a:pPr>
            <a:r>
              <a:rPr lang="ru-RU" dirty="0"/>
              <a:t> </a:t>
            </a:r>
            <a:endParaRPr lang="de-DE" dirty="0"/>
          </a:p>
          <a:p>
            <a:pPr eaLnBrk="1" hangingPunct="1"/>
            <a:endParaRPr lang="de-DE" dirty="0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BD66A-EF5B-B34E-8FBF-D7BA90552194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70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ru-RU" sz="3200" dirty="0">
                <a:latin typeface="Calibri" charset="0"/>
              </a:rPr>
              <a:t>Специализация в тактильных жестах и </a:t>
            </a:r>
            <a:r>
              <a:rPr lang="ru-RU" sz="3200" dirty="0" err="1">
                <a:latin typeface="Calibri" charset="0"/>
              </a:rPr>
              <a:t>лормах</a:t>
            </a:r>
            <a:r>
              <a:rPr lang="de-DE" sz="3200" dirty="0">
                <a:latin typeface="Calibri" charset="0"/>
              </a:rPr>
              <a:t/>
            </a:r>
            <a:br>
              <a:rPr lang="de-DE" sz="3200" dirty="0">
                <a:latin typeface="Calibri" charset="0"/>
              </a:rPr>
            </a:br>
            <a:endParaRPr lang="de-DE" sz="3200" dirty="0">
              <a:latin typeface="Calibri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6" y="1557338"/>
            <a:ext cx="3563938" cy="5164137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ru-RU" dirty="0">
                <a:ea typeface="+mn-ea"/>
                <a:cs typeface="+mn-cs"/>
              </a:rPr>
              <a:t>Избранные элементы обучения</a:t>
            </a:r>
            <a:r>
              <a:rPr lang="de-DE" dirty="0"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dirty="0">
                <a:ea typeface="+mn-ea"/>
                <a:cs typeface="+mn-cs"/>
              </a:rPr>
              <a:t>Основы коммуникации и речи/ </a:t>
            </a:r>
            <a:r>
              <a:rPr lang="ru-RU" dirty="0" err="1">
                <a:ea typeface="+mn-ea"/>
                <a:cs typeface="+mn-cs"/>
              </a:rPr>
              <a:t>невербаль</a:t>
            </a:r>
            <a:r>
              <a:rPr lang="ru-RU" dirty="0"/>
              <a:t>-</a:t>
            </a:r>
            <a:r>
              <a:rPr lang="ru-RU" dirty="0">
                <a:ea typeface="+mn-ea"/>
                <a:cs typeface="+mn-cs"/>
              </a:rPr>
              <a:t> ной коммуникации</a:t>
            </a:r>
            <a:endParaRPr lang="de-DE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de-DE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dirty="0">
                <a:ea typeface="+mn-ea"/>
                <a:cs typeface="+mn-cs"/>
              </a:rPr>
              <a:t>Развитие представления о времени и месте у слепоглухонемых и слепоглухих детей</a:t>
            </a:r>
            <a:endParaRPr lang="de-DE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de-DE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de-DE" dirty="0">
              <a:ea typeface="+mn-ea"/>
              <a:cs typeface="+mn-cs"/>
            </a:endParaRPr>
          </a:p>
        </p:txBody>
      </p:sp>
      <p:pic>
        <p:nvPicPr>
          <p:cNvPr id="30723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>
          <a:xfrm>
            <a:off x="3924300" y="1052513"/>
            <a:ext cx="5040313" cy="554513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56A20-008C-CB4E-8502-2660815DBFC6}" type="slidenum">
              <a:rPr lang="de-DE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728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200" dirty="0">
                <a:latin typeface="Calibri" charset="0"/>
              </a:rPr>
              <a:t>Специализация в тактильных жестах и </a:t>
            </a:r>
            <a:r>
              <a:rPr lang="ru-RU" sz="3200" dirty="0" err="1">
                <a:latin typeface="Calibri" charset="0"/>
              </a:rPr>
              <a:t>лормах</a:t>
            </a:r>
            <a:r>
              <a:rPr lang="de-DE" sz="3200" dirty="0">
                <a:latin typeface="Calibri" charset="0"/>
              </a:rPr>
              <a:t/>
            </a:r>
            <a:br>
              <a:rPr lang="de-DE" sz="3200" dirty="0">
                <a:latin typeface="Calibri" charset="0"/>
              </a:rPr>
            </a:br>
            <a:endParaRPr lang="de-DE" sz="3200" dirty="0">
              <a:latin typeface="Calibri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038" y="1628775"/>
            <a:ext cx="3228975" cy="4895850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ru-RU" dirty="0"/>
              <a:t>Избранные элементы обучения</a:t>
            </a:r>
            <a:r>
              <a:rPr lang="de-DE" dirty="0"/>
              <a:t>:</a:t>
            </a:r>
          </a:p>
          <a:p>
            <a:pPr>
              <a:defRPr/>
            </a:pPr>
            <a:r>
              <a:rPr lang="ru-RU" dirty="0">
                <a:ea typeface="+mn-ea"/>
                <a:cs typeface="+mn-cs"/>
              </a:rPr>
              <a:t>Введение визуально-тактильной системы и ее применение на практике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de-DE" dirty="0">
              <a:ea typeface="+mn-ea"/>
              <a:cs typeface="+mn-cs"/>
            </a:endParaRPr>
          </a:p>
          <a:p>
            <a:pPr>
              <a:defRPr/>
            </a:pPr>
            <a:r>
              <a:rPr lang="ru-RU" dirty="0">
                <a:ea typeface="+mn-ea"/>
                <a:cs typeface="+mn-cs"/>
              </a:rPr>
              <a:t>Коммуникация и социализация, а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ea typeface="+mn-ea"/>
                <a:cs typeface="+mn-cs"/>
              </a:rPr>
              <a:t>     также и участие в  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/>
              <a:t>     </a:t>
            </a:r>
            <a:r>
              <a:rPr lang="ru-RU" dirty="0">
                <a:ea typeface="+mn-ea"/>
                <a:cs typeface="+mn-cs"/>
              </a:rPr>
              <a:t>жизни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/>
              <a:t>     </a:t>
            </a:r>
            <a:r>
              <a:rPr lang="ru-RU" dirty="0">
                <a:ea typeface="+mn-ea"/>
                <a:cs typeface="+mn-cs"/>
              </a:rPr>
              <a:t>слепоглухих людей</a:t>
            </a:r>
            <a:endParaRPr lang="de-DE" dirty="0"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26522-320D-434F-9287-9CE92537AE68}" type="slidenum">
              <a:rPr lang="de-DE"/>
              <a:pPr>
                <a:defRPr/>
              </a:pPr>
              <a:t>21</a:t>
            </a:fld>
            <a:endParaRPr lang="de-DE"/>
          </a:p>
        </p:txBody>
      </p:sp>
      <p:pic>
        <p:nvPicPr>
          <p:cNvPr id="28676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67" b="-2323"/>
          <a:stretch>
            <a:fillRect/>
          </a:stretch>
        </p:blipFill>
        <p:spPr>
          <a:xfrm>
            <a:off x="3646488" y="2141538"/>
            <a:ext cx="5497512" cy="3192462"/>
          </a:xfrm>
        </p:spPr>
      </p:pic>
    </p:spTree>
    <p:extLst>
      <p:ext uri="{BB962C8B-B14F-4D97-AF65-F5344CB8AC3E}">
        <p14:creationId xmlns:p14="http://schemas.microsoft.com/office/powerpoint/2010/main" val="3386957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de-DE" sz="3200" dirty="0">
                <a:latin typeface="Calibri" charset="0"/>
              </a:rPr>
              <a:t>Spezialisierung taktiles Gebärden und </a:t>
            </a:r>
            <a:r>
              <a:rPr lang="de-DE" sz="3200" dirty="0" err="1">
                <a:latin typeface="Calibri" charset="0"/>
              </a:rPr>
              <a:t>Lormen</a:t>
            </a:r>
            <a:endParaRPr lang="de-DE" sz="3200" dirty="0">
              <a:latin typeface="Calibri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038" y="985838"/>
            <a:ext cx="3857624" cy="5735637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dirty="0">
              <a:ea typeface="+mn-ea"/>
              <a:cs typeface="+mn-cs"/>
            </a:endParaRP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ru-RU" dirty="0"/>
              <a:t>Введение визуально-тактильной системы и ее применение на практике</a:t>
            </a:r>
            <a:endParaRPr lang="de-DE" dirty="0">
              <a:ea typeface="+mn-ea"/>
              <a:cs typeface="+mn-cs"/>
            </a:endParaRPr>
          </a:p>
          <a:p>
            <a:pPr>
              <a:lnSpc>
                <a:spcPct val="170000"/>
              </a:lnSpc>
            </a:pPr>
            <a:r>
              <a:rPr lang="ru-RU" b="1" dirty="0"/>
              <a:t>Жестовая речь, как основа:</a:t>
            </a:r>
          </a:p>
          <a:p>
            <a:pPr>
              <a:lnSpc>
                <a:spcPct val="170000"/>
              </a:lnSpc>
            </a:pPr>
            <a:r>
              <a:rPr lang="ru-RU" dirty="0"/>
              <a:t>Калькированная жестовая речь</a:t>
            </a:r>
          </a:p>
          <a:p>
            <a:pPr>
              <a:lnSpc>
                <a:spcPct val="170000"/>
              </a:lnSpc>
            </a:pPr>
            <a:r>
              <a:rPr lang="ru-RU" dirty="0"/>
              <a:t>Немецкая жестовая речь</a:t>
            </a:r>
          </a:p>
          <a:p>
            <a:pPr>
              <a:lnSpc>
                <a:spcPct val="170000"/>
              </a:lnSpc>
            </a:pPr>
            <a:r>
              <a:rPr lang="ru-RU" dirty="0"/>
              <a:t>Жестовая речь в форме жестов для поля зрения</a:t>
            </a:r>
            <a:r>
              <a:rPr lang="ru-RU" b="1" dirty="0"/>
              <a:t> </a:t>
            </a:r>
            <a:r>
              <a:rPr lang="de-DE" b="1" dirty="0"/>
              <a:t>(Visual Frame)</a:t>
            </a:r>
            <a:r>
              <a:rPr lang="de-DE" dirty="0"/>
              <a:t>: </a:t>
            </a:r>
            <a:r>
              <a:rPr lang="ru-RU" dirty="0"/>
              <a:t>показ жестов приспособлен к ограниченному полю зрения</a:t>
            </a:r>
            <a:r>
              <a:rPr lang="de-DE" dirty="0"/>
              <a:t>.</a:t>
            </a:r>
            <a:endParaRPr lang="ru-RU" dirty="0"/>
          </a:p>
          <a:p>
            <a:pPr>
              <a:lnSpc>
                <a:spcPct val="170000"/>
              </a:lnSpc>
            </a:pPr>
            <a:r>
              <a:rPr lang="ru-RU" dirty="0"/>
              <a:t>Поэтому жесты меньше</a:t>
            </a:r>
            <a:r>
              <a:rPr lang="de-DE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Кроме того применение</a:t>
            </a:r>
            <a:r>
              <a:rPr lang="de-DE" dirty="0"/>
              <a:t>:</a:t>
            </a:r>
          </a:p>
          <a:p>
            <a:pPr>
              <a:lnSpc>
                <a:spcPct val="170000"/>
              </a:lnSpc>
            </a:pPr>
            <a:r>
              <a:rPr lang="ru-RU" dirty="0" err="1"/>
              <a:t>Дактильного</a:t>
            </a:r>
            <a:r>
              <a:rPr lang="ru-RU" dirty="0"/>
              <a:t> алфавита</a:t>
            </a:r>
          </a:p>
          <a:p>
            <a:pPr>
              <a:lnSpc>
                <a:spcPct val="170000"/>
              </a:lnSpc>
            </a:pPr>
            <a:r>
              <a:rPr lang="ru-RU" dirty="0" err="1"/>
              <a:t>Лормов</a:t>
            </a:r>
            <a:endParaRPr lang="ru-RU" dirty="0"/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 err="1"/>
              <a:t>Дактилирование</a:t>
            </a:r>
            <a:endParaRPr lang="ru-RU" dirty="0"/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dirty="0"/>
              <a:t>чтение с губ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26522-320D-434F-9287-9CE92537AE68}" type="slidenum">
              <a:rPr lang="de-DE"/>
              <a:pPr>
                <a:defRPr/>
              </a:pPr>
              <a:t>22</a:t>
            </a:fld>
            <a:endParaRPr lang="de-DE"/>
          </a:p>
        </p:txBody>
      </p:sp>
      <p:pic>
        <p:nvPicPr>
          <p:cNvPr id="28676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67" b="-2323"/>
          <a:stretch>
            <a:fillRect/>
          </a:stretch>
        </p:blipFill>
        <p:spPr>
          <a:xfrm>
            <a:off x="4157662" y="2438382"/>
            <a:ext cx="4986337" cy="2895617"/>
          </a:xfrm>
        </p:spPr>
      </p:pic>
    </p:spTree>
    <p:extLst>
      <p:ext uri="{BB962C8B-B14F-4D97-AF65-F5344CB8AC3E}">
        <p14:creationId xmlns:p14="http://schemas.microsoft.com/office/powerpoint/2010/main" val="147250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3600" dirty="0">
                <a:latin typeface="Calibri" charset="0"/>
              </a:rPr>
              <a:t>Специализация по </a:t>
            </a:r>
            <a:r>
              <a:rPr lang="ru-RU" sz="3600" dirty="0" err="1">
                <a:latin typeface="Calibri" charset="0"/>
              </a:rPr>
              <a:t>лормам</a:t>
            </a:r>
            <a:endParaRPr lang="de-DE" sz="3600" dirty="0">
              <a:latin typeface="Calibri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sz="1200" dirty="0">
              <a:hlinkClick r:id="rId2"/>
            </a:endParaRPr>
          </a:p>
          <a:p>
            <a:pPr eaLnBrk="1" hangingPunct="1">
              <a:defRPr/>
            </a:pPr>
            <a:endParaRPr lang="en-US" sz="1200" dirty="0">
              <a:hlinkClick r:id="rId2"/>
            </a:endParaRPr>
          </a:p>
          <a:p>
            <a:pPr eaLnBrk="1" hangingPunct="1">
              <a:defRPr/>
            </a:pPr>
            <a:endParaRPr lang="en-US" sz="1200" dirty="0">
              <a:hlinkClick r:id="rId2"/>
            </a:endParaRPr>
          </a:p>
          <a:p>
            <a:pPr eaLnBrk="1" hangingPunct="1">
              <a:defRPr/>
            </a:pPr>
            <a:endParaRPr lang="en-US" sz="1200" dirty="0">
              <a:hlinkClick r:id="rId2"/>
            </a:endParaRPr>
          </a:p>
          <a:p>
            <a:pPr eaLnBrk="1" hangingPunct="1">
              <a:defRPr/>
            </a:pPr>
            <a:endParaRPr lang="en-US" sz="1200" dirty="0">
              <a:hlinkClick r:id="rId2"/>
            </a:endParaRPr>
          </a:p>
          <a:p>
            <a:pPr eaLnBrk="1" hangingPunct="1">
              <a:defRPr/>
            </a:pPr>
            <a:endParaRPr lang="en-US" sz="1200" dirty="0">
              <a:hlinkClick r:id="rId2"/>
            </a:endParaRPr>
          </a:p>
          <a:p>
            <a:pPr eaLnBrk="1" hangingPunct="1">
              <a:defRPr/>
            </a:pPr>
            <a:endParaRPr lang="en-US" sz="1200" dirty="0">
              <a:hlinkClick r:id="rId2"/>
            </a:endParaRPr>
          </a:p>
          <a:p>
            <a:pPr eaLnBrk="1" hangingPunct="1">
              <a:defRPr/>
            </a:pPr>
            <a:endParaRPr lang="en-US" sz="1200" dirty="0">
              <a:hlinkClick r:id="rId2"/>
            </a:endParaRPr>
          </a:p>
          <a:p>
            <a:pPr eaLnBrk="1" hangingPunct="1">
              <a:defRPr/>
            </a:pPr>
            <a:endParaRPr lang="en-US" sz="1200" dirty="0">
              <a:hlinkClick r:id="rId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1200" dirty="0">
              <a:hlinkClick r:id="rId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200" dirty="0">
                <a:hlinkClick r:id="rId2"/>
              </a:rPr>
              <a:t>http://www.aec.at/aeblog/files/2013/01/Design_Research_Lab-6526.jpg</a:t>
            </a:r>
            <a:r>
              <a:rPr lang="en-US" sz="1200" dirty="0"/>
              <a:t>; 2.9.2018</a:t>
            </a:r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11A2D-74D8-DD4C-9FF5-5A6FEFDB49E2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31748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3" b="1793"/>
          <a:stretch>
            <a:fillRect/>
          </a:stretch>
        </p:blipFill>
        <p:spPr>
          <a:xfrm>
            <a:off x="5292725" y="1196975"/>
            <a:ext cx="3538538" cy="4968875"/>
          </a:xfrm>
        </p:spPr>
      </p:pic>
      <p:pic>
        <p:nvPicPr>
          <p:cNvPr id="31749" name="Bild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50704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9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3600" dirty="0">
                <a:latin typeface="Calibri" charset="0"/>
              </a:rPr>
              <a:t>Введение в тактильные жесты</a:t>
            </a:r>
            <a:endParaRPr lang="de-DE" sz="3600" dirty="0">
              <a:latin typeface="Calibri" charset="0"/>
            </a:endParaRPr>
          </a:p>
        </p:txBody>
      </p:sp>
      <p:sp>
        <p:nvSpPr>
          <p:cNvPr id="327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DF9D5-83A3-CB40-A1CA-86D0C527360E}" type="slidenum">
              <a:rPr lang="de-DE"/>
              <a:pPr>
                <a:defRPr/>
              </a:pPr>
              <a:t>24</a:t>
            </a:fld>
            <a:endParaRPr lang="de-DE"/>
          </a:p>
        </p:txBody>
      </p:sp>
      <p:graphicFrame>
        <p:nvGraphicFramePr>
          <p:cNvPr id="32772" name="Objekt 1"/>
          <p:cNvGraphicFramePr>
            <a:graphicFrameLocks noChangeAspect="1"/>
          </p:cNvGraphicFramePr>
          <p:nvPr/>
        </p:nvGraphicFramePr>
        <p:xfrm>
          <a:off x="395288" y="1401763"/>
          <a:ext cx="8424862" cy="490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Dokument" r:id="rId3" imgW="9690100" imgH="5727700" progId="Word.Document.12">
                  <p:embed/>
                </p:oleObj>
              </mc:Choice>
              <mc:Fallback>
                <p:oleObj name="Dokument" r:id="rId3" imgW="9690100" imgH="57277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01763"/>
                        <a:ext cx="8424862" cy="490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793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9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>
                <a:latin typeface="Calibri" charset="0"/>
              </a:rPr>
              <a:t>Заключение :</a:t>
            </a:r>
            <a:endParaRPr lang="de-DE" sz="3600" dirty="0">
              <a:latin typeface="Calibri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8" y="917575"/>
            <a:ext cx="4879180" cy="58039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dirty="0"/>
              <a:t>Расширение содержания обучения </a:t>
            </a:r>
            <a:r>
              <a:rPr lang="ru-RU" sz="2400" dirty="0" err="1"/>
              <a:t>засчёт</a:t>
            </a:r>
            <a:r>
              <a:rPr lang="ru-RU" sz="2400" dirty="0"/>
              <a:t> </a:t>
            </a:r>
            <a:r>
              <a:rPr lang="ru-RU" sz="1200" dirty="0"/>
              <a:t>, </a:t>
            </a:r>
            <a:r>
              <a:rPr lang="ru-RU" sz="2400" dirty="0"/>
              <a:t>например, области осязательной коммуникации</a:t>
            </a:r>
          </a:p>
          <a:p>
            <a:endParaRPr lang="de-DE" sz="1200" dirty="0"/>
          </a:p>
          <a:p>
            <a:pPr lvl="0"/>
            <a:r>
              <a:rPr lang="ru-RU" sz="2000" dirty="0"/>
              <a:t>дополнение к таких формам коммуникации, как </a:t>
            </a:r>
            <a:r>
              <a:rPr lang="ru-RU" sz="2000" dirty="0" err="1"/>
              <a:t>лормы</a:t>
            </a:r>
            <a:r>
              <a:rPr lang="ru-RU" sz="2000" dirty="0"/>
              <a:t>, тактильные жесты и т.д.</a:t>
            </a:r>
            <a:endParaRPr lang="de-DE" sz="2000" dirty="0"/>
          </a:p>
          <a:p>
            <a:pPr lvl="0"/>
            <a:r>
              <a:rPr lang="ru-RU" sz="2000" dirty="0"/>
              <a:t>используются параллельно или одновременно</a:t>
            </a:r>
            <a:endParaRPr lang="de-DE" sz="2000" dirty="0"/>
          </a:p>
          <a:p>
            <a:pPr lvl="0"/>
            <a:r>
              <a:rPr lang="ru-RU" sz="2000" dirty="0"/>
              <a:t>не являются языком</a:t>
            </a:r>
            <a:endParaRPr lang="de-DE" sz="2000" dirty="0"/>
          </a:p>
          <a:p>
            <a:pPr lvl="0"/>
            <a:r>
              <a:rPr lang="ru-RU" sz="2000" dirty="0"/>
              <a:t>служат для сообщения повседневной и общей информации</a:t>
            </a:r>
            <a:r>
              <a:rPr lang="de-DE" sz="2000" dirty="0"/>
              <a:t>,</a:t>
            </a:r>
            <a:r>
              <a:rPr lang="ru-RU" sz="2000" dirty="0"/>
              <a:t>связи между людьми, настроения и чувств</a:t>
            </a:r>
            <a:endParaRPr lang="de-DE" sz="20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pl-PL" sz="1200" dirty="0">
                <a:hlinkClick r:id="rId2"/>
              </a:rPr>
              <a:t>http://www.nkcdb.se/userfiles//Pernilla%20och%20Linda%20(2).jpg</a:t>
            </a:r>
            <a:r>
              <a:rPr lang="pl-PL" sz="1200" dirty="0"/>
              <a:t>; 2.9.2018</a:t>
            </a:r>
            <a:endParaRPr lang="de-DE" sz="1200" dirty="0"/>
          </a:p>
        </p:txBody>
      </p:sp>
      <p:sp>
        <p:nvSpPr>
          <p:cNvPr id="33795" name="Inhaltsplatzhalter 5"/>
          <p:cNvSpPr>
            <a:spLocks noGrp="1"/>
          </p:cNvSpPr>
          <p:nvPr>
            <p:ph sz="half" idx="2"/>
          </p:nvPr>
        </p:nvSpPr>
        <p:spPr>
          <a:xfrm>
            <a:off x="5007768" y="1703445"/>
            <a:ext cx="3890963" cy="4146436"/>
          </a:xfrm>
        </p:spPr>
        <p:txBody>
          <a:bodyPr>
            <a:normAutofit/>
          </a:bodyPr>
          <a:lstStyle/>
          <a:p>
            <a:pPr eaLnBrk="1" hangingPunct="1"/>
            <a:endParaRPr lang="de-DE" dirty="0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82581-E95F-484A-9ABF-B7E280C646E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33797" name="Bild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769" y="1703444"/>
            <a:ext cx="3890962" cy="41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01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charset="0"/>
              </a:rPr>
              <a:t>Заключение :</a:t>
            </a:r>
            <a:r>
              <a:rPr lang="de-DE" dirty="0">
                <a:latin typeface="Calibri" charset="0"/>
              </a:rPr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de-DE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ru-RU" sz="2800" dirty="0">
                <a:ea typeface="+mn-ea"/>
                <a:cs typeface="+mn-cs"/>
              </a:rPr>
              <a:t>Также в рамках современной реформы обучения в Земле Берлин дальнейшее существование и разработка в предложение в обучении, а также еще более расширенная кооперация с кафедрой педагогики для слепых и слабовидящих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3CC86-D6A8-A340-9236-4F702AE174E8}" type="slidenum">
              <a:rPr lang="de-DE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646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charset="0"/>
              </a:rPr>
              <a:t>Заключение :</a:t>
            </a:r>
            <a:r>
              <a:rPr lang="de-DE" dirty="0">
                <a:latin typeface="Calibri" charset="0"/>
              </a:rPr>
              <a:t>:</a:t>
            </a:r>
          </a:p>
        </p:txBody>
      </p:sp>
      <p:sp>
        <p:nvSpPr>
          <p:cNvPr id="35842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de-DE" dirty="0">
              <a:latin typeface="Calibri" charset="0"/>
            </a:endParaRPr>
          </a:p>
          <a:p>
            <a:pPr marL="0" indent="0" eaLnBrk="1" hangingPunct="1">
              <a:buNone/>
            </a:pPr>
            <a:r>
              <a:rPr lang="ru-RU" dirty="0">
                <a:latin typeface="Calibri" charset="0"/>
              </a:rPr>
              <a:t>Предложение собственного модуля </a:t>
            </a:r>
          </a:p>
          <a:p>
            <a:pPr marL="0" indent="0" eaLnBrk="1" hangingPunct="1">
              <a:buNone/>
            </a:pPr>
            <a:r>
              <a:rPr lang="ru-RU" dirty="0">
                <a:latin typeface="Calibri" charset="0"/>
              </a:rPr>
              <a:t> « Коммуникация при нарушении чувственного восприятия» для всех студентов по специальности реабилитационные науки</a:t>
            </a:r>
          </a:p>
          <a:p>
            <a:pPr eaLnBrk="1" hangingPunct="1"/>
            <a:endParaRPr lang="ru-RU" dirty="0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4E614-35A1-624A-A415-70E3E616CC73}" type="slidenum">
              <a:rPr lang="de-DE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5211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6156325" y="23813"/>
            <a:ext cx="2541588" cy="668337"/>
          </a:xfrm>
        </p:spPr>
        <p:txBody>
          <a:bodyPr/>
          <a:lstStyle/>
          <a:p>
            <a:pPr eaLnBrk="1" hangingPunct="1"/>
            <a:r>
              <a:rPr lang="de-DE" sz="2800" u="sng">
                <a:latin typeface="Calibri" charset="0"/>
              </a:rPr>
              <a:t>Ausblick: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223838"/>
            <a:ext cx="8362950" cy="66690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Meine Hände						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Meine Hände sind...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Meine Ohren, meine Augen, meine Stimme...mein Herz.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Sie drücken meine Wünsche, meine Bedürfnisse aus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Sie sind das Licht, das mich durch die Dunkelheit führt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Sie sind jetzt frei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Nicht länger an eine hörende - sehende Welt gebunden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Sie sind frei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Sie führen mich sanft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Mit meinen Händen singe ich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Singe laut genug, so dass die Tauben es hören können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Singe genug hell, so dass die Blinden es sehen können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Sie sind meine Freiheit von einer dunklen, stillen Welt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Sie sind mein Fenster zur Welt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Durch sie kann ich wahrhaftig sehen und hören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Ich kann die Sonne im blauen Himmel erfahren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Die Freude von Musik und Lachen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Die Weichheit eines sanften Regens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Die Rauheit einer Hundezunge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Sie sind mein Schlüssel zur Welt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Meine Ohren, meine Augen, meine Stimme...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Mein Herz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7200" b="1" dirty="0">
                <a:latin typeface="Arial" charset="0"/>
                <a:ea typeface="+mn-ea"/>
                <a:cs typeface="+mn-cs"/>
              </a:rPr>
              <a:t>Sie sind ich </a:t>
            </a:r>
            <a:endParaRPr lang="de-DE" sz="6400" b="1" i="1" dirty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de-DE" sz="6400" b="1" i="1" dirty="0">
                <a:latin typeface="Arial" charset="0"/>
                <a:ea typeface="+mn-ea"/>
                <a:cs typeface="+mn-cs"/>
              </a:rPr>
              <a:t>										Amanda </a:t>
            </a:r>
            <a:r>
              <a:rPr lang="de-DE" sz="6400" b="1" i="1" dirty="0" err="1">
                <a:latin typeface="Arial" charset="0"/>
                <a:ea typeface="+mn-ea"/>
                <a:cs typeface="+mn-cs"/>
              </a:rPr>
              <a:t>Stine</a:t>
            </a:r>
            <a:r>
              <a:rPr lang="de-DE" sz="6400" b="1" i="1" dirty="0">
                <a:latin typeface="Arial" charset="0"/>
                <a:ea typeface="+mn-ea"/>
                <a:cs typeface="+mn-cs"/>
              </a:rPr>
              <a:t>, 1997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de-DE" dirty="0"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E8D4A-5896-A34A-9720-C954DCED4349}" type="slidenum">
              <a:rPr lang="de-DE"/>
              <a:pPr>
                <a:defRPr/>
              </a:pPr>
              <a:t>28</a:t>
            </a:fld>
            <a:endParaRPr lang="de-DE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157" y="3837517"/>
            <a:ext cx="2450756" cy="25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282700"/>
          </a:xfrm>
          <a:solidFill>
            <a:schemeClr val="bg2">
              <a:lumMod val="75000"/>
            </a:schemeClr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ts val="3940"/>
              </a:lnSpc>
              <a:spcAft>
                <a:spcPts val="0"/>
              </a:spcAft>
              <a:defRPr/>
            </a:pPr>
            <a:r>
              <a:rPr lang="ru-RU" sz="3200" dirty="0">
                <a:ea typeface="+mj-ea"/>
                <a:cs typeface="+mj-cs"/>
              </a:rPr>
              <a:t>Университеты , обучающие педагогике для слепых и слабовидящих</a:t>
            </a:r>
            <a:endParaRPr lang="de-DE" sz="3200" dirty="0">
              <a:ea typeface="+mj-ea"/>
              <a:cs typeface="+mj-cs"/>
            </a:endParaRPr>
          </a:p>
        </p:txBody>
      </p:sp>
      <p:sp>
        <p:nvSpPr>
          <p:cNvPr id="19458" name="Inhaltsplatzhalt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/>
            <a:endParaRPr lang="de-DE" dirty="0">
              <a:latin typeface="Calibri" charset="0"/>
            </a:endParaRPr>
          </a:p>
          <a:p>
            <a:pPr eaLnBrk="1" hangingPunct="1"/>
            <a:r>
              <a:rPr lang="ru-RU" dirty="0">
                <a:latin typeface="Calibri" charset="0"/>
              </a:rPr>
              <a:t>Берлин</a:t>
            </a:r>
          </a:p>
          <a:p>
            <a:pPr eaLnBrk="1" hangingPunct="1"/>
            <a:r>
              <a:rPr lang="ru-RU" dirty="0">
                <a:latin typeface="Calibri" charset="0"/>
              </a:rPr>
              <a:t>Дортмунд</a:t>
            </a:r>
          </a:p>
          <a:p>
            <a:pPr eaLnBrk="1" hangingPunct="1"/>
            <a:r>
              <a:rPr lang="ru-RU" dirty="0">
                <a:latin typeface="Calibri" charset="0"/>
              </a:rPr>
              <a:t>Гамбург</a:t>
            </a:r>
          </a:p>
          <a:p>
            <a:pPr eaLnBrk="1" hangingPunct="1"/>
            <a:r>
              <a:rPr lang="ru-RU" dirty="0">
                <a:latin typeface="Calibri" charset="0"/>
              </a:rPr>
              <a:t>Гейдельберг</a:t>
            </a:r>
          </a:p>
          <a:p>
            <a:pPr eaLnBrk="1" hangingPunct="1"/>
            <a:r>
              <a:rPr lang="ru-RU" dirty="0">
                <a:latin typeface="Calibri" charset="0"/>
              </a:rPr>
              <a:t>Марбург</a:t>
            </a:r>
            <a:endParaRPr lang="de-DE" dirty="0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F4E5B-C96D-8744-A691-3DF732F9B8B3}" type="slidenum">
              <a:rPr lang="de-DE"/>
              <a:pPr>
                <a:defRPr/>
              </a:pPr>
              <a:t>3</a:t>
            </a:fld>
            <a:endParaRPr lang="de-DE"/>
          </a:p>
        </p:txBody>
      </p:sp>
      <p:pic>
        <p:nvPicPr>
          <p:cNvPr id="19460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557338"/>
            <a:ext cx="46799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7524750" y="3068638"/>
            <a:ext cx="287338" cy="2889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5940425" y="2420938"/>
            <a:ext cx="287338" cy="2873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4716463" y="3789363"/>
            <a:ext cx="287337" cy="28733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5435600" y="4149725"/>
            <a:ext cx="288925" cy="2873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5508625" y="5300663"/>
            <a:ext cx="287338" cy="2889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23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ru-RU" sz="3200" dirty="0"/>
              <a:t>Университеты , обучающие педагогике для лиц с нарушениями слуха</a:t>
            </a:r>
            <a:endParaRPr lang="de-DE" sz="3200" dirty="0"/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dirty="0">
              <a:latin typeface="Calibri" charset="0"/>
            </a:endParaRPr>
          </a:p>
          <a:p>
            <a:pPr eaLnBrk="1" hangingPunct="1"/>
            <a:r>
              <a:rPr lang="ru-RU" dirty="0">
                <a:latin typeface="Calibri" charset="0"/>
              </a:rPr>
              <a:t>Берлин</a:t>
            </a:r>
          </a:p>
          <a:p>
            <a:pPr eaLnBrk="1" hangingPunct="1"/>
            <a:r>
              <a:rPr lang="ru-RU" dirty="0">
                <a:latin typeface="Calibri" charset="0"/>
              </a:rPr>
              <a:t>Гамбург</a:t>
            </a:r>
          </a:p>
          <a:p>
            <a:pPr eaLnBrk="1" hangingPunct="1"/>
            <a:r>
              <a:rPr lang="ru-RU" dirty="0">
                <a:latin typeface="Calibri" charset="0"/>
              </a:rPr>
              <a:t>Гейдельберг</a:t>
            </a:r>
          </a:p>
          <a:p>
            <a:pPr eaLnBrk="1" hangingPunct="1"/>
            <a:r>
              <a:rPr lang="ru-RU" dirty="0">
                <a:latin typeface="Calibri" charset="0"/>
              </a:rPr>
              <a:t>Кёльн</a:t>
            </a:r>
          </a:p>
          <a:p>
            <a:pPr eaLnBrk="1" hangingPunct="1"/>
            <a:r>
              <a:rPr lang="ru-RU" dirty="0">
                <a:latin typeface="Calibri" charset="0"/>
              </a:rPr>
              <a:t>Мюнхен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00FD4-B6AA-BD4B-907D-1FC718571045}" type="slidenum">
              <a:rPr lang="de-DE"/>
              <a:pPr>
                <a:defRPr/>
              </a:pPr>
              <a:t>4</a:t>
            </a:fld>
            <a:endParaRPr lang="de-DE"/>
          </a:p>
        </p:txBody>
      </p:sp>
      <p:pic>
        <p:nvPicPr>
          <p:cNvPr id="20484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557338"/>
            <a:ext cx="46799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7524750" y="3068638"/>
            <a:ext cx="287338" cy="2889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5867400" y="2565400"/>
            <a:ext cx="288925" cy="2873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5580063" y="5300663"/>
            <a:ext cx="287337" cy="2889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4356100" y="4076700"/>
            <a:ext cx="287338" cy="2889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6804025" y="6021388"/>
            <a:ext cx="288925" cy="2889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03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35413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ru-RU" sz="3200" dirty="0">
                <a:latin typeface="Calibri" charset="0"/>
              </a:rPr>
              <a:t>Частичное обучение педагогике для слепоглухонемых</a:t>
            </a:r>
            <a:endParaRPr lang="de-DE" sz="3200" dirty="0">
              <a:latin typeface="Calibri" charset="0"/>
            </a:endParaRPr>
          </a:p>
        </p:txBody>
      </p:sp>
      <p:sp>
        <p:nvSpPr>
          <p:cNvPr id="21506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  <a:p>
            <a:pPr eaLnBrk="1" hangingPunct="1"/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C1F8D-7C45-F942-9EAD-A2CD2308B0A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21508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557338"/>
            <a:ext cx="46799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1700213"/>
            <a:ext cx="33543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524750" y="3068638"/>
            <a:ext cx="287338" cy="2889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11" name="Textfeld 7"/>
          <p:cNvSpPr txBox="1">
            <a:spLocks noChangeArrowheads="1"/>
          </p:cNvSpPr>
          <p:nvPr/>
        </p:nvSpPr>
        <p:spPr bwMode="auto">
          <a:xfrm>
            <a:off x="323850" y="4868863"/>
            <a:ext cx="3671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ru-RU" dirty="0"/>
              <a:t>Обучение на кафедре педагогики жестовой речи и </a:t>
            </a:r>
            <a:r>
              <a:rPr lang="ru-RU" dirty="0" err="1"/>
              <a:t>аудиопедагогики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354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Обучение на кафедре педагогики жестовой речи и </a:t>
            </a:r>
            <a:r>
              <a:rPr lang="ru-RU" sz="2800" dirty="0" err="1"/>
              <a:t>аудиопедагогики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2253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 </a:t>
            </a:r>
            <a:r>
              <a:rPr lang="ru-RU" dirty="0"/>
              <a:t>кафедра была открыта в 2003 году, как возможность для реализации закона о равноправии, принятого в Земле Берлин</a:t>
            </a:r>
            <a:endParaRPr lang="de-DE" dirty="0"/>
          </a:p>
          <a:p>
            <a:pPr lvl="0"/>
            <a:r>
              <a:rPr lang="ru-RU" dirty="0"/>
              <a:t>Все педагоги для лиц с нарушениями слуха должны владеть жестовой речью и её применять  </a:t>
            </a:r>
            <a:endParaRPr lang="de-DE" dirty="0"/>
          </a:p>
          <a:p>
            <a:pPr eaLnBrk="1" hangingPunct="1"/>
            <a:endParaRPr lang="de-DE" dirty="0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C92E6-1376-F04A-B547-D405C25DCEA3}" type="slidenum">
              <a:rPr lang="de-DE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71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Обучение на кафедре педагогики жестовой речи и </a:t>
            </a:r>
            <a:r>
              <a:rPr lang="ru-RU" sz="2800" dirty="0" err="1"/>
              <a:t>аудиопедагогики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11266" name="Inhaltsplatzhalter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679950" cy="5445125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С 2004 года началась кооперации с </a:t>
            </a:r>
            <a:r>
              <a:rPr lang="ru-RU" sz="2400" dirty="0" err="1"/>
              <a:t>Оберлинхаус</a:t>
            </a:r>
            <a:r>
              <a:rPr lang="ru-RU" sz="2400" dirty="0"/>
              <a:t> в Потсдаме</a:t>
            </a:r>
            <a:endParaRPr lang="de-DE" sz="2400" dirty="0"/>
          </a:p>
          <a:p>
            <a:pPr lvl="0"/>
            <a:r>
              <a:rPr lang="ru-RU" sz="2400" dirty="0"/>
              <a:t>Интенсивный профессиональный обмен</a:t>
            </a:r>
            <a:endParaRPr lang="de-DE" sz="2400" dirty="0"/>
          </a:p>
          <a:p>
            <a:pPr lvl="0"/>
            <a:r>
              <a:rPr lang="ru-RU" sz="2400" dirty="0"/>
              <a:t>Предложение мест для практики студентам</a:t>
            </a:r>
            <a:endParaRPr lang="de-DE" sz="2400" dirty="0"/>
          </a:p>
          <a:p>
            <a:pPr lvl="0"/>
            <a:r>
              <a:rPr lang="ru-RU" sz="2400" dirty="0"/>
              <a:t>Профессиональная перспектива для студентов , обучающихся жестовой педагогике и </a:t>
            </a:r>
            <a:r>
              <a:rPr lang="ru-RU" sz="2400" dirty="0" err="1"/>
              <a:t>аудиопедагогике</a:t>
            </a:r>
            <a:r>
              <a:rPr lang="de-DE" sz="2400" dirty="0"/>
              <a:t> 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dirty="0">
              <a:latin typeface="Calibri" charset="0"/>
            </a:endParaRPr>
          </a:p>
        </p:txBody>
      </p:sp>
      <p:pic>
        <p:nvPicPr>
          <p:cNvPr id="2355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843" b="-34843"/>
          <a:stretch>
            <a:fillRect/>
          </a:stretch>
        </p:blipFill>
        <p:spPr>
          <a:xfrm>
            <a:off x="4787900" y="1412875"/>
            <a:ext cx="4186238" cy="452596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62ECF-1D9B-B544-A92B-92B875CAF8C7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31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de-DE" sz="3200" dirty="0">
                <a:latin typeface="Calibri" charset="0"/>
              </a:rPr>
              <a:t/>
            </a:r>
            <a:br>
              <a:rPr lang="de-DE" sz="3200" dirty="0">
                <a:latin typeface="Calibri" charset="0"/>
              </a:rPr>
            </a:br>
            <a:r>
              <a:rPr lang="ru-RU" sz="3200" dirty="0">
                <a:latin typeface="Calibri" charset="0"/>
              </a:rPr>
              <a:t>включение направления педагогики для слепоглухих в обучение</a:t>
            </a:r>
            <a:r>
              <a:rPr lang="de-DE" sz="3600" dirty="0">
                <a:latin typeface="Calibri" charset="0"/>
              </a:rPr>
              <a:t/>
            </a:r>
            <a:br>
              <a:rPr lang="de-DE" sz="3600" dirty="0">
                <a:latin typeface="Calibri" charset="0"/>
              </a:rPr>
            </a:br>
            <a:endParaRPr lang="de-DE" sz="3600" dirty="0">
              <a:latin typeface="Calibri" charset="0"/>
            </a:endParaRPr>
          </a:p>
        </p:txBody>
      </p:sp>
      <p:sp>
        <p:nvSpPr>
          <p:cNvPr id="12290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46300"/>
            <a:ext cx="4038600" cy="3979863"/>
          </a:xfrm>
        </p:spPr>
        <p:txBody>
          <a:bodyPr/>
          <a:lstStyle/>
          <a:p>
            <a:pPr lvl="0">
              <a:defRPr/>
            </a:pPr>
            <a:r>
              <a:rPr lang="ru-RU" dirty="0"/>
              <a:t>с 2003 года введен семинар « Визуально-тактильные формы коммуникации и их применение »</a:t>
            </a:r>
            <a:endParaRPr lang="de-DE" dirty="0"/>
          </a:p>
          <a:p>
            <a:pPr eaLnBrk="1" hangingPunct="1">
              <a:defRPr/>
            </a:pPr>
            <a:endParaRPr lang="de-DE" dirty="0">
              <a:latin typeface="Calibri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endParaRPr lang="de-DE" dirty="0"/>
          </a:p>
          <a:p>
            <a:pPr marL="0" indent="0" eaLnBrk="1" hangingPunct="1">
              <a:buFont typeface="Arial" charset="0"/>
              <a:buNone/>
              <a:defRPr/>
            </a:pPr>
            <a:endParaRPr lang="de-DE" sz="1100" dirty="0">
              <a:hlinkClick r:id="rId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de-DE" sz="1100" dirty="0">
              <a:hlinkClick r:id="rId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de-DE" sz="1100" dirty="0">
              <a:hlinkClick r:id="rId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de-DE" sz="1100" dirty="0">
              <a:hlinkClick r:id="rId2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de-DE" sz="1100" dirty="0">
              <a:hlinkClick r:id="rId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1100" dirty="0">
                <a:hlinkClick r:id="rId2"/>
              </a:rPr>
              <a:t>http://www.fachdienst-itm.de/images/DSC_6119.JPG</a:t>
            </a:r>
            <a:r>
              <a:rPr lang="de-DE" sz="1100" dirty="0"/>
              <a:t>; 1.9.2018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BC5F-0168-2D4E-AB8A-00CD807260D6}" type="slidenum">
              <a:rPr lang="de-DE"/>
              <a:pPr>
                <a:defRPr/>
              </a:pPr>
              <a:t>8</a:t>
            </a:fld>
            <a:endParaRPr lang="de-DE"/>
          </a:p>
        </p:txBody>
      </p:sp>
      <p:pic>
        <p:nvPicPr>
          <p:cNvPr id="25605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963" y="2146300"/>
            <a:ext cx="420528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9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sz="3200" dirty="0">
                <a:latin typeface="Calibri" charset="0"/>
              </a:rPr>
              <a:t/>
            </a:r>
            <a:br>
              <a:rPr lang="de-DE" sz="3200" dirty="0">
                <a:latin typeface="Calibri" charset="0"/>
              </a:rPr>
            </a:br>
            <a:r>
              <a:rPr lang="ru-RU" sz="3200" dirty="0">
                <a:latin typeface="Calibri" charset="0"/>
              </a:rPr>
              <a:t>включение направления </a:t>
            </a:r>
            <a:r>
              <a:rPr lang="ru-RU" sz="3200" dirty="0" err="1">
                <a:latin typeface="Calibri" charset="0"/>
              </a:rPr>
              <a:t>аугментативной</a:t>
            </a:r>
            <a:r>
              <a:rPr lang="ru-RU" sz="3200" dirty="0">
                <a:latin typeface="Calibri" charset="0"/>
              </a:rPr>
              <a:t> и альтернативной коммуникации в обучение</a:t>
            </a:r>
            <a:r>
              <a:rPr lang="de-DE" sz="3600" dirty="0">
                <a:latin typeface="Calibri" charset="0"/>
              </a:rPr>
              <a:t/>
            </a:r>
            <a:br>
              <a:rPr lang="de-DE" sz="3600" dirty="0">
                <a:latin typeface="Calibri" charset="0"/>
              </a:rPr>
            </a:br>
            <a:r>
              <a:rPr lang="de-DE" sz="3200" dirty="0">
                <a:latin typeface="Calibri" charset="0"/>
              </a:rPr>
              <a:t/>
            </a:r>
            <a:br>
              <a:rPr lang="de-DE" sz="3200" dirty="0">
                <a:latin typeface="Calibri" charset="0"/>
              </a:rPr>
            </a:br>
            <a:endParaRPr lang="de-DE" sz="3200" dirty="0">
              <a:latin typeface="Calibri" charset="0"/>
            </a:endParaRPr>
          </a:p>
        </p:txBody>
      </p:sp>
      <p:sp>
        <p:nvSpPr>
          <p:cNvPr id="13314" name="Inhaltsplatzhalter 2"/>
          <p:cNvSpPr>
            <a:spLocks noGrp="1"/>
          </p:cNvSpPr>
          <p:nvPr>
            <p:ph sz="half" idx="1"/>
          </p:nvPr>
        </p:nvSpPr>
        <p:spPr>
          <a:xfrm>
            <a:off x="250825" y="2565400"/>
            <a:ext cx="3457575" cy="3560763"/>
          </a:xfrm>
        </p:spPr>
        <p:txBody>
          <a:bodyPr/>
          <a:lstStyle/>
          <a:p>
            <a:pPr eaLnBrk="1" hangingPunct="1">
              <a:defRPr/>
            </a:pPr>
            <a:endParaRPr lang="de-DE" dirty="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>
                <a:latin typeface="Calibri" charset="0"/>
              </a:rPr>
              <a:t>В 2007 году введение обучение по </a:t>
            </a:r>
            <a:r>
              <a:rPr lang="ru-RU" dirty="0" err="1">
                <a:latin typeface="Calibri" charset="0"/>
              </a:rPr>
              <a:t>бакалавриату</a:t>
            </a:r>
            <a:r>
              <a:rPr lang="ru-RU" dirty="0">
                <a:latin typeface="Calibri" charset="0"/>
              </a:rPr>
              <a:t> и для магистратуры</a:t>
            </a:r>
            <a:endParaRPr lang="de-DE" dirty="0">
              <a:latin typeface="Calibri" charset="0"/>
            </a:endParaRPr>
          </a:p>
          <a:p>
            <a:pPr eaLnBrk="1" hangingPunct="1">
              <a:defRPr/>
            </a:pPr>
            <a:endParaRPr lang="de-DE" dirty="0">
              <a:latin typeface="Calibri" charset="0"/>
            </a:endParaRPr>
          </a:p>
        </p:txBody>
      </p:sp>
      <p:sp>
        <p:nvSpPr>
          <p:cNvPr id="26627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390D-6765-5B4A-BE5C-305243E68A70}" type="slidenum">
              <a:rPr lang="de-DE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26629" name="Objekt 2"/>
          <p:cNvGraphicFramePr>
            <a:graphicFrameLocks noChangeAspect="1"/>
          </p:cNvGraphicFramePr>
          <p:nvPr/>
        </p:nvGraphicFramePr>
        <p:xfrm>
          <a:off x="3635375" y="1270000"/>
          <a:ext cx="5272088" cy="554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kument" r:id="rId3" imgW="6019800" imgH="4914900" progId="Word.Document.12">
                  <p:embed/>
                </p:oleObj>
              </mc:Choice>
              <mc:Fallback>
                <p:oleObj name="Dokument" r:id="rId3" imgW="6019800" imgH="49149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270000"/>
                        <a:ext cx="5272088" cy="554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21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Экран (4:3)</PresentationFormat>
  <Paragraphs>211</Paragraphs>
  <Slides>28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Arial Unicode MS</vt:lpstr>
      <vt:lpstr>Calibri</vt:lpstr>
      <vt:lpstr>Helvetica</vt:lpstr>
      <vt:lpstr>Office-Design</vt:lpstr>
      <vt:lpstr>Dokument</vt:lpstr>
      <vt:lpstr>Аугментативная коммуникация, тактильные жесты и лормы в университетском обучении педагогов жестовой речи и аудиопедагогики</vt:lpstr>
      <vt:lpstr>Содержание :</vt:lpstr>
      <vt:lpstr>Университеты , обучающие педагогике для слепых и слабовидящих</vt:lpstr>
      <vt:lpstr>Университеты , обучающие педагогике для лиц с нарушениями слуха</vt:lpstr>
      <vt:lpstr>Частичное обучение педагогике для слепоглухонемых</vt:lpstr>
      <vt:lpstr> Обучение на кафедре педагогики жестовой речи и аудиопедагогики </vt:lpstr>
      <vt:lpstr> Обучение на кафедре педагогики жестовой речи и аудиопедагогики </vt:lpstr>
      <vt:lpstr> включение направления педагогики для слепоглухих в обучение </vt:lpstr>
      <vt:lpstr> включение направления аугментативной и альтернативной коммуникации в обучение  </vt:lpstr>
      <vt:lpstr>включение направления аугментативной и альтернативной коммуникации в обучение</vt:lpstr>
      <vt:lpstr> отступление :</vt:lpstr>
      <vt:lpstr>Что такое слепоглухонемота ?</vt:lpstr>
      <vt:lpstr>Презентация PowerPoint</vt:lpstr>
      <vt:lpstr>Нарушенные области развития у детей со слепоглухотой , начиная от рождения до школы</vt:lpstr>
      <vt:lpstr>Значение слухового и зрительного восприятия для переработки информации людьми</vt:lpstr>
      <vt:lpstr>Значение слухового и зрительного восприятия для переработки информации людьми</vt:lpstr>
      <vt:lpstr>Почему речь руками так важна для слепоглухих и слепоглухонемых людей? </vt:lpstr>
      <vt:lpstr>Мимечиское представительство</vt:lpstr>
      <vt:lpstr> …назад на семинар практические упражнения в изучении  тактильных жестов и лорм </vt:lpstr>
      <vt:lpstr>Специализация в тактильных жестах и лормах </vt:lpstr>
      <vt:lpstr>Специализация в тактильных жестах и лормах </vt:lpstr>
      <vt:lpstr>Spezialisierung taktiles Gebärden und Lormen</vt:lpstr>
      <vt:lpstr>Специализация по лормам</vt:lpstr>
      <vt:lpstr>Введение в тактильные жесты</vt:lpstr>
      <vt:lpstr>Заключение :</vt:lpstr>
      <vt:lpstr>Заключение ::</vt:lpstr>
      <vt:lpstr>Заключение ::</vt:lpstr>
      <vt:lpstr>Ausblick: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Sylvia Wolff</dc:creator>
  <cp:lastModifiedBy>Romanov</cp:lastModifiedBy>
  <cp:revision>65</cp:revision>
  <cp:lastPrinted>2018-09-07T22:32:10Z</cp:lastPrinted>
  <dcterms:created xsi:type="dcterms:W3CDTF">2014-11-11T06:37:48Z</dcterms:created>
  <dcterms:modified xsi:type="dcterms:W3CDTF">2018-10-29T09:38:37Z</dcterms:modified>
</cp:coreProperties>
</file>