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2" r:id="rId1"/>
  </p:sldMasterIdLst>
  <p:sldIdLst>
    <p:sldId id="256" r:id="rId2"/>
    <p:sldId id="257" r:id="rId3"/>
    <p:sldId id="258" r:id="rId4"/>
    <p:sldId id="265" r:id="rId5"/>
    <p:sldId id="259" r:id="rId6"/>
    <p:sldId id="268" r:id="rId7"/>
    <p:sldId id="269" r:id="rId8"/>
    <p:sldId id="261" r:id="rId9"/>
    <p:sldId id="267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5"/>
          <p:cNvCxnSpPr/>
          <p:nvPr/>
        </p:nvCxnSpPr>
        <p:spPr>
          <a:xfrm flipH="1">
            <a:off x="8228013" y="7938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6"/>
          <p:cNvCxnSpPr/>
          <p:nvPr/>
        </p:nvCxnSpPr>
        <p:spPr>
          <a:xfrm flipH="1">
            <a:off x="6108700" y="92075"/>
            <a:ext cx="6080125" cy="60801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0"/>
          <p:cNvCxnSpPr/>
          <p:nvPr/>
        </p:nvCxnSpPr>
        <p:spPr>
          <a:xfrm flipH="1">
            <a:off x="7335838" y="31750"/>
            <a:ext cx="4852987" cy="48529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2"/>
          <p:cNvCxnSpPr/>
          <p:nvPr/>
        </p:nvCxnSpPr>
        <p:spPr>
          <a:xfrm flipH="1">
            <a:off x="7845425" y="609600"/>
            <a:ext cx="4343400" cy="4343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/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01D54-28C8-4BA0-B0C2-2D0F01E8A176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87B8F-BEFD-4092-B350-606070301B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5140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7C3A8-1344-475D-8D2E-66CFA1AEFFB5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B2721-D4B6-4575-820B-3B5E864740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1512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110E1-610F-4F33-BBD6-83576D2D750E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B25C6-B225-4C1E-BD8B-79C380EBE4E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1263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1813" y="812800"/>
            <a:ext cx="609600" cy="584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8000" smtClean="0"/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285413" y="2768600"/>
            <a:ext cx="609600" cy="584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ru-RU" sz="8000" smtClean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D897E-C55D-4FF3-B6C2-E9AC3DDA9E97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E12C3C-9133-4CD6-A1DC-8B3A56AC19A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448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/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38E40-258D-41AF-95A9-79B5152C3915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CD680-0E6E-4D1C-8F01-18FC8BFAB8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0686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1813" y="812800"/>
            <a:ext cx="609600" cy="584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ru-RU" sz="8000" smtClean="0"/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285413" y="2768600"/>
            <a:ext cx="609600" cy="584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ru-RU" sz="8000" smtClean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C4E9D-5E0E-420C-80D7-5F1D29CF453D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18DCD5-DA10-43CE-82D0-C1DA30F58D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79619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>
              <a:defRPr lang="en-US" b="0" dirty="0"/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9F8C3-4A2C-4320-8B7E-B2477D4741E5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6D64F-87E4-41D5-BBEC-BF6284F94C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8981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B56AC-4D78-4D87-AEA3-EF1B30B00310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B50F8-A04B-408A-8BE8-B335DE0D60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3297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ED6AF-2027-468E-B337-CB5355906295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62375-9094-4383-A1D3-5B7BACB7BEE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48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6CE0B-202A-485D-A6E7-134529C897AB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4B031-6FFE-4E3A-9E76-E6256FF4C3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7507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BDBD9-12F5-4921-959F-3E12A9155190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E961A-5B14-460D-9338-5543B9440B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0115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50250-0066-4ED6-A051-B38F7A5109EB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279C3-E8FC-4ED4-982A-06B4AE3BE5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0033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B3A55-61F5-4E6A-A72D-923CC2E2EA73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28346-C121-4F8B-A94F-5CF1076E13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5383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7E89F-D34A-4B04-B985-4F0704DA27F4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6FC08-5736-42FE-8FB6-510B90989A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9384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F194C-745A-4DEF-9D13-72FDBBBD5468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8767E-C127-4FDB-8ACD-255EE8A7BE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2680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81C22-F682-4841-81D3-BC1E53CB9CE0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6E048-FAB3-420F-86BF-6A55A3109E3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2998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97F69-E068-402D-8AAD-364E4D7BED25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2620E-3FA0-49B0-91DC-15D5C80530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646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8A7D3"/>
            </a:gs>
            <a:gs pos="10001">
              <a:srgbClr val="48A7D3"/>
            </a:gs>
            <a:gs pos="100000">
              <a:srgbClr val="0D3868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9207500" y="2963863"/>
            <a:ext cx="2981325" cy="320833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5852" y="2963333"/>
              <a:ext cx="912975" cy="91296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83"/>
              <a:ext cx="2981858" cy="298181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3013" y="3285648"/>
              <a:ext cx="1895814" cy="18957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853" y="3131636"/>
              <a:ext cx="1744974" cy="1744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600" y="3682589"/>
              <a:ext cx="1270227" cy="12702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3" y="4487863"/>
            <a:ext cx="8534400" cy="15065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4213" y="685800"/>
            <a:ext cx="8534400" cy="361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3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9DCB5A9C-47AC-4B87-9B66-9E4E284E2353}" type="datetimeFigureOut">
              <a:rPr lang="ru-RU"/>
              <a:pPr>
                <a:defRPr/>
              </a:pPr>
              <a:t>31.01.2017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3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3000" cy="6699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3200" smtClean="0">
                <a:solidFill>
                  <a:srgbClr val="0C2036"/>
                </a:solidFill>
              </a:defRPr>
            </a:lvl1pPr>
          </a:lstStyle>
          <a:p>
            <a:pPr>
              <a:defRPr/>
            </a:pPr>
            <a:fld id="{B8375316-C27B-4C85-BA06-15FEE5E2A35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57" r:id="rId1"/>
    <p:sldLayoutId id="2147484243" r:id="rId2"/>
    <p:sldLayoutId id="2147484244" r:id="rId3"/>
    <p:sldLayoutId id="2147484245" r:id="rId4"/>
    <p:sldLayoutId id="2147484246" r:id="rId5"/>
    <p:sldLayoutId id="2147484247" r:id="rId6"/>
    <p:sldLayoutId id="2147484248" r:id="rId7"/>
    <p:sldLayoutId id="2147484249" r:id="rId8"/>
    <p:sldLayoutId id="2147484250" r:id="rId9"/>
    <p:sldLayoutId id="2147484251" r:id="rId10"/>
    <p:sldLayoutId id="2147484252" r:id="rId11"/>
    <p:sldLayoutId id="2147484258" r:id="rId12"/>
    <p:sldLayoutId id="2147484253" r:id="rId13"/>
    <p:sldLayoutId id="2147484259" r:id="rId14"/>
    <p:sldLayoutId id="2147484254" r:id="rId15"/>
    <p:sldLayoutId id="2147484255" r:id="rId16"/>
    <p:sldLayoutId id="2147484256" r:id="rId1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>
          <a:solidFill>
            <a:srgbClr val="113052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800" kern="1200">
          <a:solidFill>
            <a:srgbClr val="113052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>
          <a:solidFill>
            <a:srgbClr val="113052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>
          <a:solidFill>
            <a:srgbClr val="113052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>
          <a:solidFill>
            <a:srgbClr val="11305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50" y="122238"/>
            <a:ext cx="8001000" cy="24161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психолога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родителям в реабилитации детей после КОХЛЕАРНОЙ ИМПЛАНТАЦИИ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51688" y="5299075"/>
            <a:ext cx="5040312" cy="1336675"/>
          </a:xfrm>
        </p:spPr>
        <p:txBody>
          <a:bodyPr/>
          <a:lstStyle/>
          <a:p>
            <a:pPr algn="r"/>
            <a:r>
              <a:rPr lang="ru-RU" alt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Составитель:  педагог – психолог </a:t>
            </a:r>
          </a:p>
          <a:p>
            <a:pPr algn="r"/>
            <a:r>
              <a:rPr lang="ru-RU" alt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ГБОУ СО ЦПМСС «Эхо»</a:t>
            </a:r>
          </a:p>
          <a:p>
            <a:pPr algn="r"/>
            <a:r>
              <a:rPr lang="ru-RU" alt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Губина О.В.</a:t>
            </a:r>
          </a:p>
        </p:txBody>
      </p:sp>
      <p:pic>
        <p:nvPicPr>
          <p:cNvPr id="5124" name="Рисунок 4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1863" y="3228975"/>
            <a:ext cx="2587625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Рисунок 5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21650" y="574675"/>
            <a:ext cx="1736725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38125" y="82550"/>
            <a:ext cx="8534400" cy="15065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 2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укрепляем уверенность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906463" y="1766888"/>
          <a:ext cx="8534400" cy="2805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523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15 декабря 2016</a:t>
                      </a:r>
                      <a:endParaRPr lang="ru-RU" sz="1800" dirty="0"/>
                    </a:p>
                  </a:txBody>
                  <a:tcPr marT="45718" marB="4571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9876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800" dirty="0" smtClean="0"/>
                        <a:t>Откликнулся на своё имя.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800" dirty="0" smtClean="0"/>
                        <a:t> Прочитал слово «дом» самостоятельно, показал дом</a:t>
                      </a:r>
                      <a:r>
                        <a:rPr lang="ru-RU" sz="1800" baseline="0" dirty="0" smtClean="0"/>
                        <a:t> на картинке.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800" baseline="0" dirty="0" smtClean="0"/>
                        <a:t>Не пришлось уговаривать, сама позвала меня заниматься.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800" dirty="0" smtClean="0"/>
                        <a:t>Хорошо вёл себя в магазине.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800" dirty="0" smtClean="0"/>
                        <a:t>Дал</a:t>
                      </a:r>
                      <a:r>
                        <a:rPr lang="ru-RU" sz="1800" baseline="0" dirty="0" smtClean="0"/>
                        <a:t> своё машинку поиграть другому мальчику.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800" baseline="0" dirty="0" smtClean="0"/>
                        <a:t>…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 marT="45718" marB="4571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0" y="246063"/>
            <a:ext cx="8180388" cy="1071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поддержать ребёнка после кохлеарной имплантации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>
          <a:xfrm>
            <a:off x="0" y="2254250"/>
            <a:ext cx="11749088" cy="2151063"/>
          </a:xfrm>
        </p:spPr>
        <p:txBody>
          <a:bodyPr>
            <a:normAutofit fontScale="77500" lnSpcReduction="20000"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Будьте доброжелательны с ребёнком;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Говорите ребёнку, что он Вам дорог, что Вы любите его, обнимайте;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Отмечайте любые, пусть самые незначительные успехи, радуйтесь им.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ru-RU" alt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ru-RU" altLang="ru-RU" dirty="0" smtClean="0">
              <a:solidFill>
                <a:srgbClr val="113052"/>
              </a:solidFill>
            </a:endParaRPr>
          </a:p>
        </p:txBody>
      </p:sp>
      <p:pic>
        <p:nvPicPr>
          <p:cNvPr id="15364" name="Рисунок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12300" y="246063"/>
            <a:ext cx="2160588" cy="153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30300" y="2413000"/>
            <a:ext cx="8534400" cy="15065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0350" y="133350"/>
            <a:ext cx="9218613" cy="148907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РЕАБИЛИТАЦИИ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КОХЛЕАРНОЙ ИМПЛАНТАЦИИ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Текст 3"/>
          <p:cNvSpPr>
            <a:spLocks noGrp="1"/>
          </p:cNvSpPr>
          <p:nvPr>
            <p:ph type="body" idx="1"/>
          </p:nvPr>
        </p:nvSpPr>
        <p:spPr>
          <a:xfrm>
            <a:off x="360363" y="2722563"/>
            <a:ext cx="10260012" cy="2674937"/>
          </a:xfrm>
        </p:spPr>
        <p:txBody>
          <a:bodyPr/>
          <a:lstStyle/>
          <a:p>
            <a:pPr eaLnBrk="1" hangingPunct="1"/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цель:</a:t>
            </a:r>
          </a:p>
          <a:p>
            <a:pPr eaLnBrk="1" hangingPunct="1"/>
            <a:r>
              <a:rPr lang="ru-RU" altLang="ru-RU" sz="2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условия необходимые для того, чтобы ребёнок после кохлеарной имплантации научился слышать, понимать речь, говорить, уверенно общаться с слышащими детьми и взрослыми, иметь возможность реализовать все свои  способности.</a:t>
            </a:r>
          </a:p>
        </p:txBody>
      </p:sp>
      <p:pic>
        <p:nvPicPr>
          <p:cNvPr id="6148" name="Рисунок 4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01225" y="288925"/>
            <a:ext cx="1968500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675" y="111125"/>
            <a:ext cx="11771313" cy="16954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Психолога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детьми после кохлеарной имплант</a:t>
            </a:r>
            <a:r>
              <a:rPr lang="ru-RU" dirty="0" smtClean="0"/>
              <a:t>ации</a:t>
            </a:r>
            <a:endParaRPr lang="ru-RU" dirty="0"/>
          </a:p>
        </p:txBody>
      </p:sp>
      <p:sp>
        <p:nvSpPr>
          <p:cNvPr id="7171" name="Текст 2"/>
          <p:cNvSpPr>
            <a:spLocks noGrp="1"/>
          </p:cNvSpPr>
          <p:nvPr>
            <p:ph type="body" idx="1"/>
          </p:nvPr>
        </p:nvSpPr>
        <p:spPr>
          <a:xfrm>
            <a:off x="684213" y="2330450"/>
            <a:ext cx="9842500" cy="3111500"/>
          </a:xfrm>
        </p:spPr>
        <p:txBody>
          <a:bodyPr>
            <a:normAutofit fontScale="92500" lnSpcReduction="10000"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развитие когнитивных процессов </a:t>
            </a:r>
          </a:p>
          <a:p>
            <a:pPr eaLnBrk="1" hangingPunct="1"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(восприятия, памяти, внимания, мышления)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азвитие произвольной регуляции деятельности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развитие личностных качеств </a:t>
            </a:r>
          </a:p>
          <a:p>
            <a:pPr eaLnBrk="1" hangingPunct="1">
              <a:defRPr/>
            </a:pPr>
            <a:r>
              <a:rPr lang="ru-RU" alt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(уверенность в себе, самостоятельность, инициативность)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развитие коммуникативных навыков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0850" y="290513"/>
            <a:ext cx="9207500" cy="176371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Грамотное участие родителей  в реабилитации ребёнка после кохлеарной имплантации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Текст 2"/>
          <p:cNvSpPr>
            <a:spLocks noGrp="1"/>
          </p:cNvSpPr>
          <p:nvPr>
            <p:ph type="body" idx="1"/>
          </p:nvPr>
        </p:nvSpPr>
        <p:spPr>
          <a:xfrm>
            <a:off x="885825" y="2455863"/>
            <a:ext cx="9707563" cy="2728912"/>
          </a:xfrm>
        </p:spPr>
        <p:txBody>
          <a:bodyPr>
            <a:normAutofit fontScale="92500" lnSpcReduction="20000"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условие достижения индивидуальных максимально высоких результатов речевого и интеллектуального развития ребёнка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ru-RU" alt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условие формирования уверенности в себе и в своих силах, как основы развития коммуникативной компетенции ребёнка</a:t>
            </a:r>
          </a:p>
          <a:p>
            <a:pPr eaLnBrk="1" hangingPunct="1">
              <a:defRPr/>
            </a:pPr>
            <a:endParaRPr lang="ru-RU" altLang="ru-RU" sz="3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06375"/>
            <a:ext cx="9240838" cy="15065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1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Формируем высокую самооценку ребёнка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657225" y="1712913"/>
          <a:ext cx="853440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8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09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Члены семьи, участвующие в воспитании ребёнка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Оценочные</a:t>
                      </a:r>
                      <a:r>
                        <a:rPr lang="ru-RU" baseline="0" dirty="0" smtClean="0"/>
                        <a:t> суждения</a:t>
                      </a:r>
                    </a:p>
                    <a:p>
                      <a:pPr algn="ctr"/>
                      <a:r>
                        <a:rPr lang="ru-RU" baseline="0" dirty="0" smtClean="0"/>
                        <a:t>Что человек говорит ребёнку?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Качество участия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</a:p>
                    <a:p>
                      <a:r>
                        <a:rPr lang="ru-RU" dirty="0" smtClean="0"/>
                        <a:t>2.</a:t>
                      </a:r>
                    </a:p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папа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</a:p>
                    <a:p>
                      <a:r>
                        <a:rPr lang="ru-RU" dirty="0" smtClean="0"/>
                        <a:t>2.</a:t>
                      </a:r>
                    </a:p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бабушка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</a:p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дедушка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</a:p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06375"/>
            <a:ext cx="9240838" cy="15065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1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Формируем высокую самооценку ребёнка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657225" y="1712913"/>
          <a:ext cx="853440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0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8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Члены семьи, участвующие в воспитании ребёнка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Оценочные</a:t>
                      </a:r>
                      <a:r>
                        <a:rPr lang="ru-RU" baseline="0" dirty="0" smtClean="0"/>
                        <a:t> суждения</a:t>
                      </a:r>
                    </a:p>
                    <a:p>
                      <a:pPr algn="ctr"/>
                      <a:r>
                        <a:rPr lang="ru-RU" baseline="0" dirty="0" smtClean="0"/>
                        <a:t>Что человек говорит ребёнку?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Качество участия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 Я горжусь тобой!</a:t>
                      </a:r>
                    </a:p>
                    <a:p>
                      <a:r>
                        <a:rPr lang="ru-RU" dirty="0" smtClean="0"/>
                        <a:t>2. Как хорошо, что ты у меня есть!</a:t>
                      </a:r>
                    </a:p>
                    <a:p>
                      <a:r>
                        <a:rPr lang="ru-RU" dirty="0" smtClean="0"/>
                        <a:t>3. Ни чего ты не умеешь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папа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 Лентяй.</a:t>
                      </a:r>
                    </a:p>
                    <a:p>
                      <a:r>
                        <a:rPr lang="ru-RU" dirty="0" smtClean="0"/>
                        <a:t>2. Молодец,</a:t>
                      </a:r>
                      <a:r>
                        <a:rPr lang="ru-RU" baseline="0" dirty="0" smtClean="0"/>
                        <a:t> у тебя получилось.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3. Не</a:t>
                      </a:r>
                      <a:r>
                        <a:rPr lang="ru-RU" baseline="0" dirty="0" smtClean="0"/>
                        <a:t> мешай, не видишь я занят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бабушка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 Избалованный ребёнок</a:t>
                      </a:r>
                    </a:p>
                    <a:p>
                      <a:r>
                        <a:rPr lang="ru-RU" dirty="0" smtClean="0"/>
                        <a:t>2. Какой заботливый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дедушка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 Какой молодец</a:t>
                      </a:r>
                    </a:p>
                    <a:p>
                      <a:r>
                        <a:rPr lang="ru-RU" dirty="0" smtClean="0"/>
                        <a:t>2. Ну</a:t>
                      </a:r>
                      <a:r>
                        <a:rPr lang="ru-RU" baseline="0" dirty="0" smtClean="0"/>
                        <a:t> и сорванец растёт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06375"/>
            <a:ext cx="9240838" cy="15065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1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Формируем высокую самооценку ребёнка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657225" y="1712913"/>
          <a:ext cx="8440738" cy="4389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3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3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33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6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Члены семьи, участвующие в воспитании ребёнка</a:t>
                      </a:r>
                      <a:endParaRPr lang="ru-RU" sz="1800" dirty="0"/>
                    </a:p>
                  </a:txBody>
                  <a:tcPr marL="91432" marR="9143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Оценочные</a:t>
                      </a:r>
                      <a:r>
                        <a:rPr lang="ru-RU" sz="1800" baseline="0" dirty="0" smtClean="0"/>
                        <a:t> суждения</a:t>
                      </a:r>
                    </a:p>
                    <a:p>
                      <a:pPr algn="ctr"/>
                      <a:r>
                        <a:rPr lang="ru-RU" sz="1800" baseline="0" dirty="0" smtClean="0"/>
                        <a:t>Что человек говорит ребёнку?</a:t>
                      </a:r>
                      <a:endParaRPr lang="ru-RU" sz="1800" dirty="0"/>
                    </a:p>
                  </a:txBody>
                  <a:tcPr marL="91432" marR="9143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Качество участия</a:t>
                      </a:r>
                      <a:endParaRPr lang="ru-RU" sz="1800" dirty="0"/>
                    </a:p>
                  </a:txBody>
                  <a:tcPr marL="91432" marR="91432"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6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мама</a:t>
                      </a:r>
                      <a:endParaRPr lang="ru-RU" sz="1800" dirty="0"/>
                    </a:p>
                  </a:txBody>
                  <a:tcPr marL="91432" marR="91432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 Я горжусь тобой!</a:t>
                      </a:r>
                    </a:p>
                    <a:p>
                      <a:r>
                        <a:rPr lang="ru-RU" sz="1800" dirty="0" smtClean="0"/>
                        <a:t>2. Как хорошо, что ты у меня есть!</a:t>
                      </a:r>
                    </a:p>
                    <a:p>
                      <a:r>
                        <a:rPr lang="ru-RU" sz="1800" dirty="0" smtClean="0"/>
                        <a:t>3. Ни чего ты не умеешь</a:t>
                      </a:r>
                      <a:endParaRPr lang="ru-RU" sz="1800" dirty="0"/>
                    </a:p>
                  </a:txBody>
                  <a:tcPr marL="91432" marR="9143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+</a:t>
                      </a:r>
                    </a:p>
                    <a:p>
                      <a:pPr algn="ctr"/>
                      <a:r>
                        <a:rPr lang="ru-RU" sz="1800" dirty="0" smtClean="0"/>
                        <a:t>+</a:t>
                      </a:r>
                    </a:p>
                    <a:p>
                      <a:pPr algn="ctr"/>
                      <a:r>
                        <a:rPr lang="ru-RU" sz="1800" dirty="0" smtClean="0"/>
                        <a:t>-</a:t>
                      </a:r>
                      <a:endParaRPr lang="ru-RU" sz="1800" dirty="0"/>
                    </a:p>
                  </a:txBody>
                  <a:tcPr marL="91432" marR="91432"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6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папа</a:t>
                      </a:r>
                      <a:endParaRPr lang="ru-RU" sz="1800" dirty="0"/>
                    </a:p>
                  </a:txBody>
                  <a:tcPr marL="91432" marR="91432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 Лентяй.</a:t>
                      </a:r>
                    </a:p>
                    <a:p>
                      <a:r>
                        <a:rPr lang="ru-RU" sz="1800" dirty="0" smtClean="0"/>
                        <a:t>2. Молодец,</a:t>
                      </a:r>
                      <a:r>
                        <a:rPr lang="ru-RU" sz="1800" baseline="0" dirty="0" smtClean="0"/>
                        <a:t> у тебя получилось.</a:t>
                      </a:r>
                      <a:endParaRPr lang="ru-RU" sz="1800" dirty="0" smtClean="0"/>
                    </a:p>
                    <a:p>
                      <a:r>
                        <a:rPr lang="ru-RU" sz="1800" dirty="0" smtClean="0"/>
                        <a:t>3. Не</a:t>
                      </a:r>
                      <a:r>
                        <a:rPr lang="ru-RU" sz="1800" baseline="0" dirty="0" smtClean="0"/>
                        <a:t> мешай, не видишь я занят</a:t>
                      </a:r>
                      <a:endParaRPr lang="ru-RU" sz="1800" dirty="0"/>
                    </a:p>
                  </a:txBody>
                  <a:tcPr marL="91432" marR="9143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-</a:t>
                      </a:r>
                    </a:p>
                    <a:p>
                      <a:pPr algn="ctr"/>
                      <a:r>
                        <a:rPr lang="ru-RU" sz="1800" dirty="0" smtClean="0"/>
                        <a:t>+</a:t>
                      </a:r>
                    </a:p>
                    <a:p>
                      <a:pPr algn="ctr"/>
                      <a:r>
                        <a:rPr lang="ru-RU" sz="1800" dirty="0" smtClean="0"/>
                        <a:t>-</a:t>
                      </a:r>
                      <a:endParaRPr lang="ru-RU" sz="1800" dirty="0"/>
                    </a:p>
                  </a:txBody>
                  <a:tcPr marL="91432" marR="91432"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12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бабушка</a:t>
                      </a:r>
                      <a:endParaRPr lang="ru-RU" sz="1800" dirty="0"/>
                    </a:p>
                  </a:txBody>
                  <a:tcPr marL="91432" marR="91432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 Избалованный ребёнок</a:t>
                      </a:r>
                    </a:p>
                    <a:p>
                      <a:r>
                        <a:rPr lang="ru-RU" sz="1800" dirty="0" smtClean="0"/>
                        <a:t>2. Какой заботливый</a:t>
                      </a:r>
                      <a:endParaRPr lang="ru-RU" sz="1800" dirty="0"/>
                    </a:p>
                  </a:txBody>
                  <a:tcPr marL="91432" marR="9143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-</a:t>
                      </a:r>
                    </a:p>
                    <a:p>
                      <a:pPr algn="ctr"/>
                      <a:r>
                        <a:rPr lang="ru-RU" sz="1800" dirty="0" smtClean="0"/>
                        <a:t>+</a:t>
                      </a:r>
                      <a:endParaRPr lang="ru-RU" sz="1800" dirty="0"/>
                    </a:p>
                  </a:txBody>
                  <a:tcPr marL="91432" marR="91432" marT="45723" marB="457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12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дедушка</a:t>
                      </a:r>
                      <a:endParaRPr lang="ru-RU" sz="1800" dirty="0"/>
                    </a:p>
                  </a:txBody>
                  <a:tcPr marL="91432" marR="91432" marT="45723" marB="4572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 Какой молодец</a:t>
                      </a:r>
                    </a:p>
                    <a:p>
                      <a:r>
                        <a:rPr lang="ru-RU" sz="1800" dirty="0" smtClean="0"/>
                        <a:t>2. Ну</a:t>
                      </a:r>
                      <a:r>
                        <a:rPr lang="ru-RU" sz="1800" baseline="0" dirty="0" smtClean="0"/>
                        <a:t> и сорванец растёт</a:t>
                      </a:r>
                      <a:endParaRPr lang="ru-RU" sz="1800" dirty="0"/>
                    </a:p>
                  </a:txBody>
                  <a:tcPr marL="91432" marR="9143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+</a:t>
                      </a:r>
                    </a:p>
                    <a:p>
                      <a:pPr algn="ctr"/>
                      <a:r>
                        <a:rPr lang="ru-RU" sz="1800" dirty="0" smtClean="0"/>
                        <a:t>-</a:t>
                      </a:r>
                      <a:endParaRPr lang="ru-RU" sz="1800" dirty="0"/>
                    </a:p>
                  </a:txBody>
                  <a:tcPr marL="91432" marR="91432" marT="45723" marB="4572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8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…</a:t>
                      </a:r>
                      <a:endParaRPr lang="ru-RU" sz="1800" dirty="0"/>
                    </a:p>
                  </a:txBody>
                  <a:tcPr marL="91432" marR="91432" marT="45723" marB="45723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2" marR="91432" marT="45723" marB="45723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2" marR="91432" marT="45723" marB="4572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3" descr="C:\Users\2.9_teacher\Pictures\Мои сканированные изображения\сканирование0099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1525" y="647700"/>
            <a:ext cx="275272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Рисунок 4" descr="C:\Users\2.9_teacher\Pictures\Мои сканированные изображения\сканирование0100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30900" y="3370263"/>
            <a:ext cx="401002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H="1">
            <a:off x="5533561" y="2687444"/>
            <a:ext cx="4627756" cy="3813717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83125" y="260350"/>
            <a:ext cx="7326313" cy="15065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высокую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самооценку ребёнка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38125" y="82550"/>
            <a:ext cx="8534400" cy="15065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 2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укрепляем уверенность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349250" y="1789113"/>
          <a:ext cx="8534400" cy="2982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662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15 декабря 2016</a:t>
                      </a:r>
                      <a:endParaRPr lang="ru-RU" sz="18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628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 </a:t>
                      </a:r>
                    </a:p>
                    <a:p>
                      <a:r>
                        <a:rPr lang="ru-RU" sz="1800" dirty="0" smtClean="0"/>
                        <a:t>2.</a:t>
                      </a:r>
                    </a:p>
                    <a:p>
                      <a:r>
                        <a:rPr lang="ru-RU" sz="1800" dirty="0" smtClean="0"/>
                        <a:t>3.</a:t>
                      </a:r>
                    </a:p>
                    <a:p>
                      <a:r>
                        <a:rPr lang="ru-RU" sz="1800" dirty="0" smtClean="0"/>
                        <a:t>4.</a:t>
                      </a:r>
                    </a:p>
                    <a:p>
                      <a:r>
                        <a:rPr lang="ru-RU" sz="1800" dirty="0" smtClean="0"/>
                        <a:t>5.</a:t>
                      </a:r>
                    </a:p>
                    <a:p>
                      <a:endParaRPr lang="ru-RU" sz="18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644</TotalTime>
  <Words>459</Words>
  <Application>Microsoft Office PowerPoint</Application>
  <PresentationFormat>Широкоэкранный</PresentationFormat>
  <Paragraphs>108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Times New Roman</vt:lpstr>
      <vt:lpstr>Wingdings 3</vt:lpstr>
      <vt:lpstr>Сектор</vt:lpstr>
      <vt:lpstr>Советы психолога Помощь родителям в реабилитации детей после КОХЛЕАРНОЙ ИМПЛАНТАЦИИ</vt:lpstr>
      <vt:lpstr>ЦЕЛЬ РЕАБИЛИТАЦИИ  ПОСЛЕ КОХЛЕАРНОЙ ИМПЛАНТАЦИИ</vt:lpstr>
      <vt:lpstr>Основные направления  работы Психолога  с детьми после кохлеарной имплантации</vt:lpstr>
      <vt:lpstr>Грамотное участие родителей  в реабилитации ребёнка после кохлеарной имплантации</vt:lpstr>
      <vt:lpstr>УПРАЖНЕНИЕ 1 Формируем высокую самооценку ребёнка</vt:lpstr>
      <vt:lpstr>УПРАЖНЕНИЕ 1 Формируем высокую самооценку ребёнка</vt:lpstr>
      <vt:lpstr>УПРАЖНЕНИЕ 1 Формируем высокую самооценку ребёнка</vt:lpstr>
      <vt:lpstr>Формируем  высокую самооценку ребёнка</vt:lpstr>
      <vt:lpstr>УПРАЖНЕНИ 2 укрепляем уверенность </vt:lpstr>
      <vt:lpstr>УПРАЖНЕНИ 2 укрепляем уверенность </vt:lpstr>
      <vt:lpstr>Как поддержать ребёнка после кохлеарной имплантации 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Советы психолога Помощь родителей в реабилитации детей после КОХЛЕАРНОЙ ИМПЛАНТАЦИИ</dc:title>
  <dc:creator>2.9_teacher</dc:creator>
  <cp:lastModifiedBy>Пользователь Windows</cp:lastModifiedBy>
  <cp:revision>26</cp:revision>
  <dcterms:created xsi:type="dcterms:W3CDTF">2016-12-12T09:24:07Z</dcterms:created>
  <dcterms:modified xsi:type="dcterms:W3CDTF">2017-01-31T12:35:18Z</dcterms:modified>
</cp:coreProperties>
</file>