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6" r:id="rId2"/>
    <p:sldId id="276" r:id="rId3"/>
    <p:sldId id="274" r:id="rId4"/>
    <p:sldId id="257" r:id="rId5"/>
    <p:sldId id="258" r:id="rId6"/>
    <p:sldId id="271" r:id="rId7"/>
    <p:sldId id="267" r:id="rId8"/>
    <p:sldId id="259" r:id="rId9"/>
    <p:sldId id="268" r:id="rId10"/>
    <p:sldId id="261" r:id="rId11"/>
    <p:sldId id="273" r:id="rId12"/>
    <p:sldId id="266" r:id="rId13"/>
    <p:sldId id="269" r:id="rId14"/>
    <p:sldId id="260" r:id="rId15"/>
    <p:sldId id="262" r:id="rId16"/>
    <p:sldId id="263" r:id="rId17"/>
    <p:sldId id="264" r:id="rId18"/>
    <p:sldId id="275" r:id="rId19"/>
    <p:sldId id="277" r:id="rId20"/>
    <p:sldId id="26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18"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1BE501-1DB0-4D65-8A58-1F9A62B6E699}" type="datetimeFigureOut">
              <a:rPr lang="ru-RU" smtClean="0"/>
              <a:pPr/>
              <a:t>17.04.2015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AD4FEB-DF39-42CF-B241-C66AD4618A18}" type="slidenum">
              <a:rPr lang="ru-RU" smtClean="0"/>
              <a:pPr/>
              <a:t>‹#›</a:t>
            </a:fld>
            <a:endParaRPr lang="ru-RU"/>
          </a:p>
        </p:txBody>
      </p:sp>
    </p:spTree>
    <p:extLst>
      <p:ext uri="{BB962C8B-B14F-4D97-AF65-F5344CB8AC3E}">
        <p14:creationId xmlns:p14="http://schemas.microsoft.com/office/powerpoint/2010/main" val="6862695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CCCDC19-9EE8-43E6-AB9C-D8863AE2727B}" type="datetimeFigureOut">
              <a:rPr lang="ru-RU" smtClean="0"/>
              <a:pPr/>
              <a:t>17.04.2015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BD158A-A636-47B1-910C-E4E7B9E4801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CCDC19-9EE8-43E6-AB9C-D8863AE2727B}" type="datetimeFigureOut">
              <a:rPr lang="ru-RU" smtClean="0"/>
              <a:pPr/>
              <a:t>17.04.2015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BD158A-A636-47B1-910C-E4E7B9E4801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CCDC19-9EE8-43E6-AB9C-D8863AE2727B}" type="datetimeFigureOut">
              <a:rPr lang="ru-RU" smtClean="0"/>
              <a:pPr/>
              <a:t>17.04.2015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BD158A-A636-47B1-910C-E4E7B9E4801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CCDC19-9EE8-43E6-AB9C-D8863AE2727B}" type="datetimeFigureOut">
              <a:rPr lang="ru-RU" smtClean="0"/>
              <a:pPr/>
              <a:t>17.04.2015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BD158A-A636-47B1-910C-E4E7B9E4801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CCCDC19-9EE8-43E6-AB9C-D8863AE2727B}" type="datetimeFigureOut">
              <a:rPr lang="ru-RU" smtClean="0"/>
              <a:pPr/>
              <a:t>17.04.2015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BD158A-A636-47B1-910C-E4E7B9E4801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CCCDC19-9EE8-43E6-AB9C-D8863AE2727B}" type="datetimeFigureOut">
              <a:rPr lang="ru-RU" smtClean="0"/>
              <a:pPr/>
              <a:t>17.04.2015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BD158A-A636-47B1-910C-E4E7B9E4801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CCCDC19-9EE8-43E6-AB9C-D8863AE2727B}" type="datetimeFigureOut">
              <a:rPr lang="ru-RU" smtClean="0"/>
              <a:pPr/>
              <a:t>17.04.2015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7BD158A-A636-47B1-910C-E4E7B9E4801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CCCDC19-9EE8-43E6-AB9C-D8863AE2727B}" type="datetimeFigureOut">
              <a:rPr lang="ru-RU" smtClean="0"/>
              <a:pPr/>
              <a:t>17.04.2015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7BD158A-A636-47B1-910C-E4E7B9E4801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CCCDC19-9EE8-43E6-AB9C-D8863AE2727B}" type="datetimeFigureOut">
              <a:rPr lang="ru-RU" smtClean="0"/>
              <a:pPr/>
              <a:t>17.04.2015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7BD158A-A636-47B1-910C-E4E7B9E4801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CCCDC19-9EE8-43E6-AB9C-D8863AE2727B}" type="datetimeFigureOut">
              <a:rPr lang="ru-RU" smtClean="0"/>
              <a:pPr/>
              <a:t>17.04.2015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BD158A-A636-47B1-910C-E4E7B9E4801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CCCDC19-9EE8-43E6-AB9C-D8863AE2727B}" type="datetimeFigureOut">
              <a:rPr lang="ru-RU" smtClean="0"/>
              <a:pPr/>
              <a:t>17.04.2015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BD158A-A636-47B1-910C-E4E7B9E4801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CDC19-9EE8-43E6-AB9C-D8863AE2727B}" type="datetimeFigureOut">
              <a:rPr lang="ru-RU" smtClean="0"/>
              <a:pPr/>
              <a:t>17.04.2015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BD158A-A636-47B1-910C-E4E7B9E4801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3.xml"/><Relationship Id="rId7" Type="http://schemas.openxmlformats.org/officeDocument/2006/relationships/slide" Target="slide1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20.xml"/><Relationship Id="rId5" Type="http://schemas.openxmlformats.org/officeDocument/2006/relationships/slide" Target="slide6.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4.xml"/></Relationships>
</file>

<file path=ppt/slides/_rels/slide20.xml.rels><?xml version="1.0" encoding="UTF-8" standalone="yes"?>
<Relationships xmlns="http://schemas.openxmlformats.org/package/2006/relationships"><Relationship Id="rId3" Type="http://schemas.openxmlformats.org/officeDocument/2006/relationships/hyperlink" Target="http://topwar.ru/59457-golos-epohi-yuriy-borisovich-levitan.html" TargetMode="External"/><Relationship Id="rId7" Type="http://schemas.openxmlformats.org/officeDocument/2006/relationships/hyperlink" Target="http://www.yaklass.ru/materiali?mode=lsntheme&amp;themeid=166&amp;subid=60"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ru.wikipedia.org/wiki/%D0%96%D1%83%D0%BA%D0%BE%D0%B2,_%D0%93%D0%B5%D0%BE%D1%80%D0%B3%D0%B8%D0%B9_%D0%9A%D0%BE%D0%BD%D1%81%D1%82%D0%B0%D0%BD%D1%82%D0%B8%D0%BD%D0%BE%D0%B2%D0%B8%D1%87" TargetMode="External"/><Relationship Id="rId5" Type="http://schemas.openxmlformats.org/officeDocument/2006/relationships/hyperlink" Target="http://molodguard.ru/memorial133.htm" TargetMode="External"/><Relationship Id="rId4" Type="http://schemas.openxmlformats.org/officeDocument/2006/relationships/hyperlink" Target="http://www.tass-ural.ru/details/99096.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edsovet.su/_ld/350/026052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1857356" y="1928802"/>
            <a:ext cx="7286644" cy="1684339"/>
          </a:xfrm>
        </p:spPr>
        <p:txBody>
          <a:bodyPr>
            <a:normAutofit fontScale="90000"/>
          </a:bodyPr>
          <a:lstStyle/>
          <a:p>
            <a:r>
              <a:rPr lang="ru-RU" b="1" dirty="0" smtClean="0">
                <a:solidFill>
                  <a:srgbClr val="C00000"/>
                </a:solidFill>
              </a:rPr>
              <a:t>Вклад Урала в победу в Великой Отечественной Войне</a:t>
            </a:r>
            <a:endParaRPr lang="ru-RU" b="1" dirty="0">
              <a:solidFill>
                <a:srgbClr val="C00000"/>
              </a:solidFill>
            </a:endParaRPr>
          </a:p>
        </p:txBody>
      </p:sp>
      <p:sp>
        <p:nvSpPr>
          <p:cNvPr id="3" name="Подзаголовок 2"/>
          <p:cNvSpPr>
            <a:spLocks noGrp="1"/>
          </p:cNvSpPr>
          <p:nvPr>
            <p:ph type="subTitle" idx="1"/>
          </p:nvPr>
        </p:nvSpPr>
        <p:spPr>
          <a:xfrm>
            <a:off x="1714480" y="3786190"/>
            <a:ext cx="7143800" cy="2571768"/>
          </a:xfrm>
        </p:spPr>
        <p:txBody>
          <a:bodyPr>
            <a:normAutofit/>
          </a:bodyPr>
          <a:lstStyle/>
          <a:p>
            <a:pPr algn="just"/>
            <a:r>
              <a:rPr lang="ru-RU" sz="2000" dirty="0" smtClean="0">
                <a:solidFill>
                  <a:schemeClr val="tx1"/>
                </a:solidFill>
              </a:rPr>
              <a:t>Работу выполнили:  ученицы 11-а класса </a:t>
            </a:r>
          </a:p>
          <a:p>
            <a:pPr algn="just"/>
            <a:r>
              <a:rPr lang="ru-RU" sz="2000" dirty="0" smtClean="0">
                <a:solidFill>
                  <a:schemeClr val="tx1"/>
                </a:solidFill>
              </a:rPr>
              <a:t>– </a:t>
            </a:r>
            <a:r>
              <a:rPr lang="ru-RU" sz="2000" dirty="0" err="1" smtClean="0">
                <a:solidFill>
                  <a:schemeClr val="tx1"/>
                </a:solidFill>
              </a:rPr>
              <a:t>Дайнеко</a:t>
            </a:r>
            <a:r>
              <a:rPr lang="ru-RU" sz="2000" dirty="0" smtClean="0">
                <a:solidFill>
                  <a:schemeClr val="tx1"/>
                </a:solidFill>
              </a:rPr>
              <a:t> Анастасия и Бондарь Анастасия </a:t>
            </a:r>
          </a:p>
          <a:p>
            <a:pPr algn="just"/>
            <a:endParaRPr lang="ru-RU" sz="2000" dirty="0" smtClean="0">
              <a:solidFill>
                <a:schemeClr val="tx1"/>
              </a:solidFill>
            </a:endParaRPr>
          </a:p>
          <a:p>
            <a:pPr algn="just"/>
            <a:r>
              <a:rPr lang="ru-RU" sz="2000" dirty="0" smtClean="0">
                <a:solidFill>
                  <a:schemeClr val="tx1"/>
                </a:solidFill>
              </a:rPr>
              <a:t>Руководитель: </a:t>
            </a:r>
          </a:p>
          <a:p>
            <a:pPr algn="just"/>
            <a:r>
              <a:rPr lang="ru-RU" sz="2000" dirty="0" smtClean="0">
                <a:solidFill>
                  <a:schemeClr val="tx1"/>
                </a:solidFill>
              </a:rPr>
              <a:t>Коногорова Наталья Викторовна, </a:t>
            </a:r>
          </a:p>
          <a:p>
            <a:pPr algn="just"/>
            <a:r>
              <a:rPr lang="ru-RU" sz="2000" dirty="0" smtClean="0">
                <a:solidFill>
                  <a:schemeClr val="tx1"/>
                </a:solidFill>
              </a:rPr>
              <a:t>учитель географии </a:t>
            </a:r>
          </a:p>
        </p:txBody>
      </p:sp>
      <p:pic>
        <p:nvPicPr>
          <p:cNvPr id="5" name="Рисунок 6" descr="C:\Documents and Settings\User\Рабочий стол\логотип центра\Копия ПЕРЕДЕЛАННЫЙ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4546" y="357166"/>
            <a:ext cx="1815440" cy="1325559"/>
          </a:xfrm>
          <a:prstGeom prst="rect">
            <a:avLst/>
          </a:prstGeom>
          <a:ln>
            <a:noFill/>
          </a:ln>
          <a:effectLst>
            <a:outerShdw blurRad="292100" dist="139700" dir="2700000" algn="tl" rotWithShape="0">
              <a:srgbClr val="333333">
                <a:alpha val="65000"/>
              </a:srgbClr>
            </a:outerShdw>
          </a:effectLst>
        </p:spPr>
      </p:pic>
      <p:sp>
        <p:nvSpPr>
          <p:cNvPr id="6" name="Прямоугольник 4"/>
          <p:cNvSpPr>
            <a:spLocks noChangeArrowheads="1"/>
          </p:cNvSpPr>
          <p:nvPr/>
        </p:nvSpPr>
        <p:spPr bwMode="auto">
          <a:xfrm>
            <a:off x="4143372" y="214290"/>
            <a:ext cx="4786312" cy="1569660"/>
          </a:xfrm>
          <a:prstGeom prst="rect">
            <a:avLst/>
          </a:prstGeom>
          <a:noFill/>
          <a:ln w="9525">
            <a:noFill/>
            <a:miter lim="800000"/>
            <a:headEnd/>
            <a:tailEnd/>
          </a:ln>
        </p:spPr>
        <p:txBody>
          <a:bodyPr wrap="square">
            <a:spAutoFit/>
          </a:bodyPr>
          <a:lstStyle/>
          <a:p>
            <a:pPr algn="ctr" eaLnBrk="0" hangingPunct="0"/>
            <a:r>
              <a:rPr lang="ru-RU" sz="1600" b="1" dirty="0">
                <a:cs typeface="Times New Roman" pitchFamily="18" charset="0"/>
              </a:rPr>
              <a:t>Государственное бюджетное  образовательное учреждение Свердловской области для детей, нуждающихся в психолого-педагогической </a:t>
            </a:r>
          </a:p>
          <a:p>
            <a:pPr algn="ctr" eaLnBrk="0" hangingPunct="0"/>
            <a:r>
              <a:rPr lang="ru-RU" sz="1600" b="1" dirty="0">
                <a:cs typeface="Times New Roman" pitchFamily="18" charset="0"/>
              </a:rPr>
              <a:t>и медико-социальной помощи</a:t>
            </a:r>
          </a:p>
          <a:p>
            <a:pPr algn="ctr" eaLnBrk="0" hangingPunct="0"/>
            <a:r>
              <a:rPr lang="ru-RU" sz="1600" b="1" dirty="0">
                <a:cs typeface="Times New Roman" pitchFamily="18" charset="0"/>
              </a:rPr>
              <a:t>Центр </a:t>
            </a:r>
            <a:r>
              <a:rPr lang="ru-RU" sz="1600" b="1" dirty="0" smtClean="0">
                <a:cs typeface="Times New Roman" pitchFamily="18" charset="0"/>
              </a:rPr>
              <a:t>психолого-медико-социального </a:t>
            </a:r>
            <a:endParaRPr lang="ru-RU" sz="1600" b="1" dirty="0"/>
          </a:p>
          <a:p>
            <a:pPr algn="ctr" eaLnBrk="0" hangingPunct="0"/>
            <a:r>
              <a:rPr lang="ru-RU" sz="1600" b="1" dirty="0">
                <a:cs typeface="Times New Roman" pitchFamily="18" charset="0"/>
              </a:rPr>
              <a:t>сопровождения «Эхо»</a:t>
            </a:r>
            <a:endParaRPr lang="ru-RU" sz="1600" b="1" dirty="0"/>
          </a:p>
        </p:txBody>
      </p:sp>
      <p:sp>
        <p:nvSpPr>
          <p:cNvPr id="7" name="TextBox 6"/>
          <p:cNvSpPr txBox="1"/>
          <p:nvPr/>
        </p:nvSpPr>
        <p:spPr>
          <a:xfrm>
            <a:off x="3500430" y="6215082"/>
            <a:ext cx="2928958" cy="461665"/>
          </a:xfrm>
          <a:prstGeom prst="rect">
            <a:avLst/>
          </a:prstGeom>
          <a:noFill/>
        </p:spPr>
        <p:txBody>
          <a:bodyPr wrap="square" rtlCol="0">
            <a:spAutoFit/>
          </a:bodyPr>
          <a:lstStyle/>
          <a:p>
            <a:pPr algn="ctr"/>
            <a:r>
              <a:rPr lang="ru-RU" sz="2400" dirty="0" smtClean="0"/>
              <a:t>2015</a:t>
            </a:r>
            <a:endParaRPr lang="ru-RU" sz="2400" dirty="0"/>
          </a:p>
        </p:txBody>
      </p:sp>
      <p:pic>
        <p:nvPicPr>
          <p:cNvPr id="19458" name="Picture 2" descr="https://encrypted-tbn1.gstatic.com/images?q=tbn:ANd9GcTUv5jG6Dxe1MoyGpXiZUVKoEDNzJ-eDPzXVxwGlQYymOtVje3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132" y="4500570"/>
            <a:ext cx="3397591" cy="207170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edsovet.su/_ld/350/026052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6857999"/>
          </a:xfrm>
          <a:prstGeom prst="rect">
            <a:avLst/>
          </a:prstGeom>
          <a:noFill/>
        </p:spPr>
      </p:pic>
      <p:sp>
        <p:nvSpPr>
          <p:cNvPr id="2" name="Заголовок 1"/>
          <p:cNvSpPr>
            <a:spLocks noGrp="1"/>
          </p:cNvSpPr>
          <p:nvPr>
            <p:ph type="title"/>
          </p:nvPr>
        </p:nvSpPr>
        <p:spPr>
          <a:xfrm>
            <a:off x="714348" y="0"/>
            <a:ext cx="8229600" cy="1143000"/>
          </a:xfrm>
        </p:spPr>
        <p:txBody>
          <a:bodyPr>
            <a:normAutofit/>
          </a:bodyPr>
          <a:lstStyle/>
          <a:p>
            <a:r>
              <a:rPr lang="ru-RU" sz="4000" dirty="0" smtClean="0"/>
              <a:t>Урал - фронту</a:t>
            </a:r>
            <a:endParaRPr lang="ru-RU" sz="4000" dirty="0"/>
          </a:p>
        </p:txBody>
      </p:sp>
      <p:sp>
        <p:nvSpPr>
          <p:cNvPr id="3" name="Содержимое 2"/>
          <p:cNvSpPr>
            <a:spLocks noGrp="1"/>
          </p:cNvSpPr>
          <p:nvPr>
            <p:ph idx="1"/>
          </p:nvPr>
        </p:nvSpPr>
        <p:spPr>
          <a:xfrm>
            <a:off x="1571604" y="5072074"/>
            <a:ext cx="7286676" cy="1785926"/>
          </a:xfrm>
        </p:spPr>
        <p:txBody>
          <a:bodyPr>
            <a:normAutofit/>
          </a:bodyPr>
          <a:lstStyle/>
          <a:p>
            <a:pPr algn="just"/>
            <a:r>
              <a:rPr lang="ru-RU" sz="2400" dirty="0" smtClean="0"/>
              <a:t>Уральский компрессорный завод, завод «</a:t>
            </a:r>
            <a:r>
              <a:rPr lang="ru-RU" sz="2400" dirty="0" err="1" smtClean="0"/>
              <a:t>Уралэлектроаппарат</a:t>
            </a:r>
            <a:r>
              <a:rPr lang="ru-RU" sz="2400" dirty="0" smtClean="0"/>
              <a:t>», </a:t>
            </a:r>
            <a:r>
              <a:rPr lang="ru-RU" sz="2400" dirty="0" err="1" smtClean="0"/>
              <a:t>завод</a:t>
            </a:r>
            <a:r>
              <a:rPr lang="ru-RU" sz="2400" dirty="0" smtClean="0"/>
              <a:t> им. Д. </a:t>
            </a:r>
            <a:r>
              <a:rPr lang="ru-RU" sz="2400" dirty="0" err="1" smtClean="0"/>
              <a:t>Колющенко</a:t>
            </a:r>
            <a:r>
              <a:rPr lang="ru-RU" sz="2400" dirty="0" smtClean="0"/>
              <a:t> в Челябинске, завод «</a:t>
            </a:r>
            <a:r>
              <a:rPr lang="ru-RU" sz="2400" dirty="0" err="1" smtClean="0"/>
              <a:t>Челябкомпрессор</a:t>
            </a:r>
            <a:r>
              <a:rPr lang="ru-RU" sz="2400" dirty="0" smtClean="0"/>
              <a:t>» производили знаменитые «Катюши».</a:t>
            </a:r>
          </a:p>
          <a:p>
            <a:endParaRPr lang="ru-RU" dirty="0"/>
          </a:p>
        </p:txBody>
      </p:sp>
      <p:pic>
        <p:nvPicPr>
          <p:cNvPr id="12290" name="Picture 2" descr="http://player.myshared.ru/592129/data/images/img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422" y="928670"/>
            <a:ext cx="5148266" cy="398779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098" name="Picture 2" descr="http://pedsovet.su/_ld/350/026052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p:spPr>
      </p:pic>
      <p:sp>
        <p:nvSpPr>
          <p:cNvPr id="2" name="Заголовок 1"/>
          <p:cNvSpPr>
            <a:spLocks noGrp="1"/>
          </p:cNvSpPr>
          <p:nvPr>
            <p:ph type="title"/>
          </p:nvPr>
        </p:nvSpPr>
        <p:spPr>
          <a:xfrm>
            <a:off x="714348" y="0"/>
            <a:ext cx="8229600" cy="1143000"/>
          </a:xfrm>
        </p:spPr>
        <p:txBody>
          <a:bodyPr>
            <a:normAutofit/>
          </a:bodyPr>
          <a:lstStyle/>
          <a:p>
            <a:r>
              <a:rPr lang="ru-RU" sz="4000" dirty="0" smtClean="0"/>
              <a:t>Знаменитые уральцы</a:t>
            </a:r>
            <a:endParaRPr lang="ru-RU" sz="4000" dirty="0"/>
          </a:p>
        </p:txBody>
      </p:sp>
      <p:sp>
        <p:nvSpPr>
          <p:cNvPr id="3" name="Содержимое 2"/>
          <p:cNvSpPr>
            <a:spLocks noGrp="1"/>
          </p:cNvSpPr>
          <p:nvPr>
            <p:ph idx="1"/>
          </p:nvPr>
        </p:nvSpPr>
        <p:spPr>
          <a:xfrm>
            <a:off x="3643306" y="1071546"/>
            <a:ext cx="5500694" cy="2500330"/>
          </a:xfrm>
        </p:spPr>
        <p:txBody>
          <a:bodyPr>
            <a:normAutofit/>
          </a:bodyPr>
          <a:lstStyle/>
          <a:p>
            <a:pPr algn="just"/>
            <a:r>
              <a:rPr lang="ru-RU" sz="2200" b="1" dirty="0" err="1" smtClean="0"/>
              <a:t>Никола́й</a:t>
            </a:r>
            <a:r>
              <a:rPr lang="ru-RU" sz="2200" b="1" dirty="0" smtClean="0"/>
              <a:t> </a:t>
            </a:r>
            <a:r>
              <a:rPr lang="ru-RU" sz="2200" b="1" dirty="0" err="1" smtClean="0"/>
              <a:t>Ива́нович</a:t>
            </a:r>
            <a:r>
              <a:rPr lang="ru-RU" sz="2200" b="1" dirty="0" smtClean="0"/>
              <a:t> </a:t>
            </a:r>
            <a:r>
              <a:rPr lang="ru-RU" sz="2200" b="1" dirty="0" err="1" smtClean="0"/>
              <a:t>Кузнецо́в</a:t>
            </a:r>
            <a:r>
              <a:rPr lang="ru-RU" sz="2200" dirty="0" smtClean="0"/>
              <a:t> - советский разведчик, партизан.</a:t>
            </a:r>
          </a:p>
          <a:p>
            <a:pPr algn="just"/>
            <a:r>
              <a:rPr lang="ru-RU" sz="2200" dirty="0" smtClean="0"/>
              <a:t>Им лично были ликвидированы 11 генералов и высокопоставленных чиновников оккупационной администрации нацистской Германии.</a:t>
            </a:r>
            <a:endParaRPr lang="ru-RU" sz="2200" dirty="0"/>
          </a:p>
        </p:txBody>
      </p:sp>
      <p:pic>
        <p:nvPicPr>
          <p:cNvPr id="6" name="Рисунок 5" descr="http://img.narodna.pravda.com.ua/images/doc/a/6/a6a29-0032a8702877eddf0l.jpeg"/>
          <p:cNvPicPr/>
          <p:nvPr/>
        </p:nvPicPr>
        <p:blipFill>
          <a:blip r:embed="rId3">
            <a:extLst>
              <a:ext uri="{28A0092B-C50C-407E-A947-70E740481C1C}">
                <a14:useLocalDpi xmlns:a14="http://schemas.microsoft.com/office/drawing/2010/main" val="0"/>
              </a:ext>
            </a:extLst>
          </a:blip>
          <a:srcRect/>
          <a:stretch>
            <a:fillRect/>
          </a:stretch>
        </p:blipFill>
        <p:spPr bwMode="auto">
          <a:xfrm>
            <a:off x="2000232" y="928670"/>
            <a:ext cx="1643074" cy="2928958"/>
          </a:xfrm>
          <a:prstGeom prst="rect">
            <a:avLst/>
          </a:prstGeom>
          <a:noFill/>
          <a:ln w="9525">
            <a:noFill/>
            <a:miter lim="800000"/>
            <a:headEnd/>
            <a:tailEnd/>
          </a:ln>
        </p:spPr>
      </p:pic>
      <p:pic>
        <p:nvPicPr>
          <p:cNvPr id="7" name="Рисунок 6" descr="http://www.all-crime.ru/polit-kriminal/images/Jukov-0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2264" y="3357562"/>
            <a:ext cx="2286016" cy="3143272"/>
          </a:xfrm>
          <a:prstGeom prst="rect">
            <a:avLst/>
          </a:prstGeom>
          <a:noFill/>
          <a:ln w="9525">
            <a:noFill/>
            <a:miter lim="800000"/>
            <a:headEnd/>
            <a:tailEnd/>
          </a:ln>
        </p:spPr>
      </p:pic>
      <p:sp>
        <p:nvSpPr>
          <p:cNvPr id="10" name="TextBox 9"/>
          <p:cNvSpPr txBox="1"/>
          <p:nvPr/>
        </p:nvSpPr>
        <p:spPr>
          <a:xfrm>
            <a:off x="1857356" y="4057233"/>
            <a:ext cx="4643470" cy="2800767"/>
          </a:xfrm>
          <a:prstGeom prst="rect">
            <a:avLst/>
          </a:prstGeom>
          <a:noFill/>
        </p:spPr>
        <p:txBody>
          <a:bodyPr wrap="square" rtlCol="0">
            <a:spAutoFit/>
          </a:bodyPr>
          <a:lstStyle/>
          <a:p>
            <a:pPr algn="just">
              <a:buFont typeface="Arial" pitchFamily="34" charset="0"/>
              <a:buChar char="•"/>
            </a:pPr>
            <a:r>
              <a:rPr lang="ru-RU" sz="2000" b="1" dirty="0" smtClean="0"/>
              <a:t> </a:t>
            </a:r>
            <a:r>
              <a:rPr lang="ru-RU" sz="2200" b="1" dirty="0" smtClean="0"/>
              <a:t>Георгий Константинович Жуков – </a:t>
            </a:r>
            <a:r>
              <a:rPr lang="ru-RU" sz="2200" dirty="0" smtClean="0"/>
              <a:t>советский военачальник,  маршал Советского Союза (1943), Герой Советского Союза. </a:t>
            </a:r>
          </a:p>
          <a:p>
            <a:pPr algn="just">
              <a:buFont typeface="Arial" pitchFamily="34" charset="0"/>
              <a:buChar char="•"/>
            </a:pPr>
            <a:r>
              <a:rPr lang="ru-RU" sz="2200" dirty="0" smtClean="0"/>
              <a:t> В послевоенные годы получил прозвище «Маршал Победы». Командовал Уральским военным округом.</a:t>
            </a:r>
            <a:endParaRPr lang="ru-RU" sz="2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edsovet.su/_ld/350/026052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6857999"/>
          </a:xfrm>
          <a:prstGeom prst="rect">
            <a:avLst/>
          </a:prstGeom>
          <a:noFill/>
        </p:spPr>
      </p:pic>
      <p:sp>
        <p:nvSpPr>
          <p:cNvPr id="2" name="Заголовок 1"/>
          <p:cNvSpPr>
            <a:spLocks noGrp="1"/>
          </p:cNvSpPr>
          <p:nvPr>
            <p:ph type="title"/>
          </p:nvPr>
        </p:nvSpPr>
        <p:spPr>
          <a:xfrm>
            <a:off x="500034" y="0"/>
            <a:ext cx="8229600" cy="1143000"/>
          </a:xfrm>
        </p:spPr>
        <p:txBody>
          <a:bodyPr>
            <a:normAutofit fontScale="90000"/>
          </a:bodyPr>
          <a:lstStyle/>
          <a:p>
            <a:r>
              <a:rPr lang="ru-RU" dirty="0" smtClean="0"/>
              <a:t>Уральский добровольческий танковый корпус</a:t>
            </a:r>
            <a:endParaRPr lang="ru-RU" dirty="0"/>
          </a:p>
        </p:txBody>
      </p:sp>
      <p:sp>
        <p:nvSpPr>
          <p:cNvPr id="3" name="Содержимое 2"/>
          <p:cNvSpPr>
            <a:spLocks noGrp="1"/>
          </p:cNvSpPr>
          <p:nvPr>
            <p:ph idx="1"/>
          </p:nvPr>
        </p:nvSpPr>
        <p:spPr>
          <a:xfrm>
            <a:off x="1428728" y="4000504"/>
            <a:ext cx="7715272" cy="2500330"/>
          </a:xfrm>
        </p:spPr>
        <p:txBody>
          <a:bodyPr>
            <a:noAutofit/>
          </a:bodyPr>
          <a:lstStyle/>
          <a:p>
            <a:pPr algn="just"/>
            <a:r>
              <a:rPr lang="ru-RU" sz="1800" dirty="0" smtClean="0"/>
              <a:t>В 1943 г. по призыву трудящихся трех областей Урала - Свердловской, Челябинской, Пермской - был создан добровольческий танковый корпус. </a:t>
            </a:r>
          </a:p>
          <a:p>
            <a:pPr algn="just"/>
            <a:r>
              <a:rPr lang="ru-RU" sz="1800" dirty="0" smtClean="0"/>
              <a:t>Весь Урал принимал участие в его формировании и оснащении - от бронированных машин до пуговиц на гимнастерках, изготовленных за счет работы сверх плана и личных сбережений. Сражаться в рядах корпуса выразили желание десятки тысяч добровольцев. </a:t>
            </a:r>
          </a:p>
          <a:p>
            <a:pPr algn="just"/>
            <a:r>
              <a:rPr lang="ru-RU" sz="1800" dirty="0" smtClean="0"/>
              <a:t>Боевой путь уральских танкистов пролег через битву на Курской дуге, Львов. Они участвовали в </a:t>
            </a:r>
            <a:r>
              <a:rPr lang="ru-RU" sz="1800" dirty="0" err="1" smtClean="0"/>
              <a:t>Висло-Одерской</a:t>
            </a:r>
            <a:r>
              <a:rPr lang="ru-RU" sz="1800" dirty="0" smtClean="0"/>
              <a:t> операции, в битвах за Берлин и Прагу. </a:t>
            </a:r>
          </a:p>
        </p:txBody>
      </p:sp>
      <p:pic>
        <p:nvPicPr>
          <p:cNvPr id="6146" name="Picture 2" descr="http://pics.livejournal.com/polikliet/pic/0039hcd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84" y="1214422"/>
            <a:ext cx="3571900" cy="2723573"/>
          </a:xfrm>
          <a:prstGeom prst="rect">
            <a:avLst/>
          </a:prstGeom>
          <a:noFill/>
        </p:spPr>
      </p:pic>
      <p:pic>
        <p:nvPicPr>
          <p:cNvPr id="6148" name="Picture 4" descr="Памятник в Свердловск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571480"/>
            <a:ext cx="1694164" cy="2578895"/>
          </a:xfrm>
          <a:prstGeom prst="rect">
            <a:avLst/>
          </a:prstGeom>
          <a:noFill/>
        </p:spPr>
      </p:pic>
      <p:sp>
        <p:nvSpPr>
          <p:cNvPr id="7" name="Прямоугольник 6"/>
          <p:cNvSpPr/>
          <p:nvPr/>
        </p:nvSpPr>
        <p:spPr>
          <a:xfrm>
            <a:off x="5857884" y="3214686"/>
            <a:ext cx="3286116" cy="830997"/>
          </a:xfrm>
          <a:prstGeom prst="rect">
            <a:avLst/>
          </a:prstGeom>
        </p:spPr>
        <p:txBody>
          <a:bodyPr wrap="square">
            <a:spAutoFit/>
          </a:bodyPr>
          <a:lstStyle/>
          <a:p>
            <a:pPr algn="ctr"/>
            <a:r>
              <a:rPr lang="ru-RU" sz="1600" b="1" dirty="0" smtClean="0"/>
              <a:t>Памятник "Воинам Уральского добровольческого танкового корпуса"</a:t>
            </a:r>
            <a:endParaRPr lang="ru-RU"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edsovet.su/_ld/350/026052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6857999"/>
          </a:xfrm>
          <a:prstGeom prst="rect">
            <a:avLst/>
          </a:prstGeom>
          <a:noFill/>
        </p:spPr>
      </p:pic>
      <p:sp>
        <p:nvSpPr>
          <p:cNvPr id="2" name="Заголовок 1"/>
          <p:cNvSpPr>
            <a:spLocks noGrp="1"/>
          </p:cNvSpPr>
          <p:nvPr>
            <p:ph type="title"/>
          </p:nvPr>
        </p:nvSpPr>
        <p:spPr>
          <a:xfrm>
            <a:off x="571472" y="0"/>
            <a:ext cx="8229600" cy="1143000"/>
          </a:xfrm>
        </p:spPr>
        <p:txBody>
          <a:bodyPr>
            <a:normAutofit/>
          </a:bodyPr>
          <a:lstStyle/>
          <a:p>
            <a:r>
              <a:rPr lang="ru-RU" sz="4000" dirty="0" smtClean="0"/>
              <a:t>Плакаты </a:t>
            </a:r>
            <a:endParaRPr lang="ru-RU" sz="4000" dirty="0"/>
          </a:p>
        </p:txBody>
      </p:sp>
      <p:sp>
        <p:nvSpPr>
          <p:cNvPr id="5" name="Прямоугольник 4"/>
          <p:cNvSpPr/>
          <p:nvPr/>
        </p:nvSpPr>
        <p:spPr>
          <a:xfrm>
            <a:off x="6715140" y="5500702"/>
            <a:ext cx="2428860" cy="923330"/>
          </a:xfrm>
          <a:prstGeom prst="rect">
            <a:avLst/>
          </a:prstGeom>
        </p:spPr>
        <p:txBody>
          <a:bodyPr wrap="square">
            <a:spAutoFit/>
          </a:bodyPr>
          <a:lstStyle/>
          <a:p>
            <a:pPr algn="ctr"/>
            <a:r>
              <a:rPr lang="ru-RU" b="1" dirty="0" smtClean="0"/>
              <a:t>А. А. </a:t>
            </a:r>
            <a:r>
              <a:rPr lang="ru-RU" b="1" dirty="0" err="1" smtClean="0"/>
              <a:t>Кокорекин</a:t>
            </a:r>
            <a:r>
              <a:rPr lang="ru-RU" b="1" dirty="0" smtClean="0"/>
              <a:t>. </a:t>
            </a:r>
          </a:p>
          <a:p>
            <a:pPr algn="ctr"/>
            <a:r>
              <a:rPr lang="ru-RU" b="1" dirty="0" smtClean="0"/>
              <a:t>"За родину!". </a:t>
            </a:r>
          </a:p>
          <a:p>
            <a:pPr algn="ctr"/>
            <a:r>
              <a:rPr lang="ru-RU" b="1" dirty="0" smtClean="0"/>
              <a:t>Плакат. 1942.</a:t>
            </a:r>
            <a:endParaRPr lang="ru-RU" b="1" dirty="0"/>
          </a:p>
        </p:txBody>
      </p:sp>
      <p:pic>
        <p:nvPicPr>
          <p:cNvPr id="3074" name="Picture 2" descr="http://www.diclib.com/Russian_BSE/02631177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5206" y="2643182"/>
            <a:ext cx="1646867" cy="2666992"/>
          </a:xfrm>
          <a:prstGeom prst="rect">
            <a:avLst/>
          </a:prstGeom>
          <a:noFill/>
        </p:spPr>
      </p:pic>
      <p:sp>
        <p:nvSpPr>
          <p:cNvPr id="8" name="Прямоугольник 7"/>
          <p:cNvSpPr/>
          <p:nvPr/>
        </p:nvSpPr>
        <p:spPr>
          <a:xfrm>
            <a:off x="1928794" y="928670"/>
            <a:ext cx="7000924" cy="1107996"/>
          </a:xfrm>
          <a:prstGeom prst="rect">
            <a:avLst/>
          </a:prstGeom>
        </p:spPr>
        <p:txBody>
          <a:bodyPr wrap="square">
            <a:spAutoFit/>
          </a:bodyPr>
          <a:lstStyle/>
          <a:p>
            <a:pPr algn="just">
              <a:buFont typeface="Arial" pitchFamily="34" charset="0"/>
              <a:buChar char="•"/>
            </a:pPr>
            <a:r>
              <a:rPr lang="ru-RU" sz="2000" dirty="0" smtClean="0"/>
              <a:t> </a:t>
            </a:r>
            <a:r>
              <a:rPr lang="ru-RU" sz="2200" dirty="0" smtClean="0"/>
              <a:t>Значительный вклад в общую победу над немецким фашизмом внесли уральские художники, проделавшие большую работу по агитации и пропаганде.</a:t>
            </a:r>
            <a:endParaRPr lang="ru-RU" sz="2200" dirty="0"/>
          </a:p>
        </p:txBody>
      </p:sp>
      <p:sp>
        <p:nvSpPr>
          <p:cNvPr id="3078" name="AutoShape 6" descr="Картинки по запросу плакат урал-фронт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80" name="AutoShape 8" descr="Картинки по запросу плакат урал-фронт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82" name="AutoShape 10" descr="Картинки по запросу плакат урал-фронт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84" name="Picture 12" descr="http://img-fotki.yandex.ru/get/3511/tapirr.183/0_32f79_8ce6549a_X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60" y="2357430"/>
            <a:ext cx="1576126" cy="2357454"/>
          </a:xfrm>
          <a:prstGeom prst="rect">
            <a:avLst/>
          </a:prstGeom>
          <a:noFill/>
        </p:spPr>
      </p:pic>
      <p:pic>
        <p:nvPicPr>
          <p:cNvPr id="3086" name="Picture 14" descr="http://www.tumentoday.ru/wp-content/uploads/2015/02/22-03-2-823x12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2428868"/>
            <a:ext cx="2480665" cy="3617009"/>
          </a:xfrm>
          <a:prstGeom prst="rect">
            <a:avLst/>
          </a:prstGeom>
          <a:noFill/>
        </p:spPr>
      </p:pic>
      <p:pic>
        <p:nvPicPr>
          <p:cNvPr id="3088" name="Picture 16" descr="Картинки по запросу плакат урал-фронту"/>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8794" y="4857760"/>
            <a:ext cx="2543175" cy="179070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edsovet.su/_ld/350/026052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p:spPr>
      </p:pic>
      <p:sp>
        <p:nvSpPr>
          <p:cNvPr id="2" name="Заголовок 1"/>
          <p:cNvSpPr>
            <a:spLocks noGrp="1"/>
          </p:cNvSpPr>
          <p:nvPr>
            <p:ph type="title"/>
          </p:nvPr>
        </p:nvSpPr>
        <p:spPr>
          <a:xfrm>
            <a:off x="500034" y="0"/>
            <a:ext cx="8229600" cy="1143000"/>
          </a:xfrm>
        </p:spPr>
        <p:txBody>
          <a:bodyPr>
            <a:normAutofit/>
          </a:bodyPr>
          <a:lstStyle/>
          <a:p>
            <a:r>
              <a:rPr lang="ru-RU" sz="4000" dirty="0" smtClean="0"/>
              <a:t>Память о доблести</a:t>
            </a:r>
            <a:endParaRPr lang="ru-RU" sz="4000" dirty="0"/>
          </a:p>
        </p:txBody>
      </p:sp>
      <p:pic>
        <p:nvPicPr>
          <p:cNvPr id="20482" name="Picture 2" descr="http://www.tass-ural.ru/details/pa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56" y="1357298"/>
            <a:ext cx="2202933" cy="2500330"/>
          </a:xfrm>
          <a:prstGeom prst="rect">
            <a:avLst/>
          </a:prstGeom>
          <a:noFill/>
        </p:spPr>
      </p:pic>
      <p:sp>
        <p:nvSpPr>
          <p:cNvPr id="6" name="Прямоугольник 5"/>
          <p:cNvSpPr/>
          <p:nvPr/>
        </p:nvSpPr>
        <p:spPr>
          <a:xfrm>
            <a:off x="1714480" y="4000504"/>
            <a:ext cx="2286016" cy="1754326"/>
          </a:xfrm>
          <a:prstGeom prst="rect">
            <a:avLst/>
          </a:prstGeom>
        </p:spPr>
        <p:txBody>
          <a:bodyPr wrap="square">
            <a:spAutoFit/>
          </a:bodyPr>
          <a:lstStyle/>
          <a:p>
            <a:pPr algn="ctr"/>
            <a:r>
              <a:rPr lang="ru-RU" b="1" u="sng" dirty="0"/>
              <a:t>Памятник </a:t>
            </a:r>
            <a:endParaRPr lang="ru-RU" b="1" u="sng" dirty="0" smtClean="0"/>
          </a:p>
          <a:p>
            <a:pPr algn="ctr"/>
            <a:r>
              <a:rPr lang="ru-RU" b="1" u="sng" dirty="0" smtClean="0"/>
              <a:t>«</a:t>
            </a:r>
            <a:r>
              <a:rPr lang="ru-RU" b="1" u="sng" dirty="0"/>
              <a:t>Седой Урал</a:t>
            </a:r>
            <a:r>
              <a:rPr lang="ru-RU" b="1" u="sng" dirty="0" smtClean="0"/>
              <a:t>» </a:t>
            </a:r>
          </a:p>
          <a:p>
            <a:pPr algn="ctr"/>
            <a:endParaRPr lang="ru-RU" b="1" dirty="0" smtClean="0"/>
          </a:p>
          <a:p>
            <a:pPr algn="ctr"/>
            <a:r>
              <a:rPr lang="ru-RU" b="1" dirty="0" smtClean="0"/>
              <a:t>Площадь </a:t>
            </a:r>
            <a:r>
              <a:rPr lang="ru-RU" b="1" dirty="0"/>
              <a:t>Обороны. Улица Луначарского. </a:t>
            </a:r>
            <a:endParaRPr lang="ru-RU" dirty="0"/>
          </a:p>
        </p:txBody>
      </p:sp>
      <p:sp>
        <p:nvSpPr>
          <p:cNvPr id="7" name="Прямоугольник 6"/>
          <p:cNvSpPr/>
          <p:nvPr/>
        </p:nvSpPr>
        <p:spPr>
          <a:xfrm>
            <a:off x="4143372" y="1000108"/>
            <a:ext cx="4786346" cy="6186309"/>
          </a:xfrm>
          <a:prstGeom prst="rect">
            <a:avLst/>
          </a:prstGeom>
        </p:spPr>
        <p:txBody>
          <a:bodyPr wrap="square">
            <a:spAutoFit/>
          </a:bodyPr>
          <a:lstStyle/>
          <a:p>
            <a:pPr algn="just">
              <a:buFont typeface="Arial" pitchFamily="34" charset="0"/>
              <a:buChar char="•"/>
            </a:pPr>
            <a:r>
              <a:rPr lang="ru-RU" dirty="0" smtClean="0"/>
              <a:t> Центральное сооружение – </a:t>
            </a:r>
            <a:r>
              <a:rPr lang="ru-RU" dirty="0"/>
              <a:t>бронзовый кузнец, кующий победу, - было открыто 6 мая 2005 года. </a:t>
            </a:r>
            <a:endParaRPr lang="ru-RU" dirty="0" smtClean="0"/>
          </a:p>
          <a:p>
            <a:pPr algn="just">
              <a:buFont typeface="Arial" pitchFamily="34" charset="0"/>
              <a:buChar char="•"/>
            </a:pPr>
            <a:r>
              <a:rPr lang="ru-RU" dirty="0" smtClean="0"/>
              <a:t> С </a:t>
            </a:r>
            <a:r>
              <a:rPr lang="ru-RU" dirty="0"/>
              <a:t>площади обороны на фронт уходили свердловчане. </a:t>
            </a:r>
            <a:endParaRPr lang="ru-RU" dirty="0" smtClean="0"/>
          </a:p>
          <a:p>
            <a:pPr algn="just">
              <a:buFont typeface="Arial" pitchFamily="34" charset="0"/>
              <a:buChar char="•"/>
            </a:pPr>
            <a:r>
              <a:rPr lang="ru-RU" dirty="0" smtClean="0"/>
              <a:t> По замыслу авторов, восьмиметровая </a:t>
            </a:r>
            <a:r>
              <a:rPr lang="ru-RU" dirty="0"/>
              <a:t>скульптура «Седой Урал» -  это собирательный образ творца,  работника и защитника Отечества. Меч в его правой руке – Меч победы, символ Уральского оружия, не знающего поражения в боях за Отечество и олицетворяющего воинскую славу опорного края Державы. </a:t>
            </a:r>
            <a:endParaRPr lang="ru-RU" dirty="0" smtClean="0"/>
          </a:p>
          <a:p>
            <a:pPr algn="just">
              <a:buFont typeface="Arial" pitchFamily="34" charset="0"/>
              <a:buChar char="•"/>
            </a:pPr>
            <a:r>
              <a:rPr lang="ru-RU" dirty="0" smtClean="0"/>
              <a:t> Мантия </a:t>
            </a:r>
            <a:r>
              <a:rPr lang="ru-RU" dirty="0"/>
              <a:t>работника и воина ассоциируется с профессиями уральцев, и отражает как триумф победителя, так и богатство Уральской земли.    </a:t>
            </a:r>
            <a:endParaRPr lang="ru-RU" dirty="0" smtClean="0"/>
          </a:p>
          <a:p>
            <a:pPr algn="just">
              <a:buFont typeface="Arial" pitchFamily="34" charset="0"/>
              <a:buChar char="•"/>
            </a:pPr>
            <a:r>
              <a:rPr lang="ru-RU" dirty="0" smtClean="0"/>
              <a:t> Уникальность </a:t>
            </a:r>
            <a:r>
              <a:rPr lang="ru-RU" dirty="0"/>
              <a:t>монумента в том, что он соединил в себе образы Рабочего и Солдата, став памятником единству фронта и  тыла, без чего победа была бы невозможна.   </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edsovet.su/_ld/350/026052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6857999"/>
          </a:xfrm>
          <a:prstGeom prst="rect">
            <a:avLst/>
          </a:prstGeom>
          <a:noFill/>
        </p:spPr>
      </p:pic>
      <p:sp>
        <p:nvSpPr>
          <p:cNvPr id="2" name="Заголовок 1"/>
          <p:cNvSpPr>
            <a:spLocks noGrp="1"/>
          </p:cNvSpPr>
          <p:nvPr>
            <p:ph type="title"/>
          </p:nvPr>
        </p:nvSpPr>
        <p:spPr>
          <a:xfrm>
            <a:off x="571472" y="0"/>
            <a:ext cx="8229600" cy="1000108"/>
          </a:xfrm>
        </p:spPr>
        <p:txBody>
          <a:bodyPr>
            <a:normAutofit/>
          </a:bodyPr>
          <a:lstStyle/>
          <a:p>
            <a:r>
              <a:rPr lang="ru-RU" sz="4000" dirty="0" smtClean="0"/>
              <a:t>Память о доблести</a:t>
            </a:r>
            <a:endParaRPr lang="ru-RU" sz="4000" dirty="0"/>
          </a:p>
        </p:txBody>
      </p:sp>
      <p:sp>
        <p:nvSpPr>
          <p:cNvPr id="3" name="Содержимое 2"/>
          <p:cNvSpPr>
            <a:spLocks noGrp="1"/>
          </p:cNvSpPr>
          <p:nvPr>
            <p:ph idx="1"/>
          </p:nvPr>
        </p:nvSpPr>
        <p:spPr>
          <a:xfrm>
            <a:off x="1643042" y="857232"/>
            <a:ext cx="7286676" cy="3643338"/>
          </a:xfrm>
        </p:spPr>
        <p:txBody>
          <a:bodyPr>
            <a:normAutofit/>
          </a:bodyPr>
          <a:lstStyle/>
          <a:p>
            <a:pPr algn="just"/>
            <a:r>
              <a:rPr lang="ru-RU" sz="2000" dirty="0" smtClean="0"/>
              <a:t>Осенью </a:t>
            </a:r>
            <a:r>
              <a:rPr lang="ru-RU" sz="2000" dirty="0"/>
              <a:t>1941 г. Левитан был эвакуирован в </a:t>
            </a:r>
            <a:r>
              <a:rPr lang="ru-RU" sz="2000" dirty="0" smtClean="0"/>
              <a:t>Свердловск. </a:t>
            </a:r>
            <a:r>
              <a:rPr lang="ru-RU" sz="2000" dirty="0"/>
              <a:t>Вести вещание из столицы к этому времени стало технически </a:t>
            </a:r>
            <a:r>
              <a:rPr lang="ru-RU" sz="2000" dirty="0" smtClean="0"/>
              <a:t>невозможно. </a:t>
            </a:r>
          </a:p>
          <a:p>
            <a:pPr algn="just"/>
            <a:r>
              <a:rPr lang="ru-RU" sz="2000" dirty="0" smtClean="0"/>
              <a:t>Мало кто знает, что с 1941 по 1943 год Левитан вещал из подвальчика в доме  28  на  улице 8 марта.  </a:t>
            </a:r>
          </a:p>
          <a:p>
            <a:pPr algn="just"/>
            <a:r>
              <a:rPr lang="ru-RU" sz="2000" dirty="0" smtClean="0"/>
              <a:t>Уральская </a:t>
            </a:r>
            <a:r>
              <a:rPr lang="ru-RU" sz="2000" dirty="0"/>
              <a:t>студия была размещена в подвальном </a:t>
            </a:r>
            <a:r>
              <a:rPr lang="ru-RU" sz="2000" dirty="0" smtClean="0"/>
              <a:t>помещении. Информация </a:t>
            </a:r>
            <a:r>
              <a:rPr lang="ru-RU" sz="2000" dirty="0"/>
              <a:t>о пребывании диктора в Свердловске  была рассекречена лишь четверть века спустя. </a:t>
            </a:r>
          </a:p>
        </p:txBody>
      </p:sp>
      <p:sp>
        <p:nvSpPr>
          <p:cNvPr id="6" name="Прямоугольник 5"/>
          <p:cNvSpPr/>
          <p:nvPr/>
        </p:nvSpPr>
        <p:spPr>
          <a:xfrm>
            <a:off x="2357422" y="6488668"/>
            <a:ext cx="6786578" cy="369332"/>
          </a:xfrm>
          <a:prstGeom prst="rect">
            <a:avLst/>
          </a:prstGeom>
        </p:spPr>
        <p:txBody>
          <a:bodyPr wrap="square">
            <a:spAutoFit/>
          </a:bodyPr>
          <a:lstStyle/>
          <a:p>
            <a:r>
              <a:rPr lang="ru-RU" b="1" dirty="0"/>
              <a:t>Памятная доска Ю.Б.Левитану. Улица 8 Марта, 28.  </a:t>
            </a:r>
            <a:endParaRPr lang="ru-RU" dirty="0"/>
          </a:p>
        </p:txBody>
      </p:sp>
      <p:pic>
        <p:nvPicPr>
          <p:cNvPr id="7" name="Picture 4" descr="http://img-fotki.yandex.ru/get/6817/27749932.1a2/0_ccaea_d3064f67_ori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7884" y="3929066"/>
            <a:ext cx="2905178" cy="2178883"/>
          </a:xfrm>
          <a:prstGeom prst="rect">
            <a:avLst/>
          </a:prstGeom>
          <a:noFill/>
        </p:spPr>
      </p:pic>
      <p:pic>
        <p:nvPicPr>
          <p:cNvPr id="8" name="Picture 2" descr="http://img-fotki.yandex.ru/get/6818/27749932.19e/0_cca28_b322f5f5_or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08" y="3571876"/>
            <a:ext cx="3643338" cy="273250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edsovet.su/_ld/350/026052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6857999"/>
          </a:xfrm>
          <a:prstGeom prst="rect">
            <a:avLst/>
          </a:prstGeom>
          <a:noFill/>
        </p:spPr>
      </p:pic>
      <p:sp>
        <p:nvSpPr>
          <p:cNvPr id="2" name="Заголовок 1"/>
          <p:cNvSpPr>
            <a:spLocks noGrp="1"/>
          </p:cNvSpPr>
          <p:nvPr>
            <p:ph type="title"/>
          </p:nvPr>
        </p:nvSpPr>
        <p:spPr>
          <a:xfrm>
            <a:off x="571472" y="0"/>
            <a:ext cx="8229600" cy="1143000"/>
          </a:xfrm>
        </p:spPr>
        <p:txBody>
          <a:bodyPr>
            <a:normAutofit/>
          </a:bodyPr>
          <a:lstStyle/>
          <a:p>
            <a:r>
              <a:rPr lang="ru-RU" sz="4000" dirty="0" smtClean="0"/>
              <a:t>Память о доблести</a:t>
            </a:r>
            <a:endParaRPr lang="ru-RU" sz="4000" dirty="0"/>
          </a:p>
        </p:txBody>
      </p:sp>
      <p:sp>
        <p:nvSpPr>
          <p:cNvPr id="3" name="Содержимое 2"/>
          <p:cNvSpPr>
            <a:spLocks noGrp="1"/>
          </p:cNvSpPr>
          <p:nvPr>
            <p:ph idx="1"/>
          </p:nvPr>
        </p:nvSpPr>
        <p:spPr>
          <a:xfrm>
            <a:off x="4643438" y="1000108"/>
            <a:ext cx="4357718" cy="5643602"/>
          </a:xfrm>
        </p:spPr>
        <p:txBody>
          <a:bodyPr>
            <a:normAutofit fontScale="62500" lnSpcReduction="20000"/>
          </a:bodyPr>
          <a:lstStyle/>
          <a:p>
            <a:pPr algn="just"/>
            <a:r>
              <a:rPr lang="ru-RU" dirty="0" smtClean="0"/>
              <a:t>Памятник </a:t>
            </a:r>
            <a:r>
              <a:rPr lang="ru-RU" dirty="0"/>
              <a:t>в честь выдающегося полководца, с чьим именем связаны большинство громких побед в войне, установлен перед зданием штаба  </a:t>
            </a:r>
            <a:r>
              <a:rPr lang="ru-RU" dirty="0" err="1"/>
              <a:t>Приволжско</a:t>
            </a:r>
            <a:r>
              <a:rPr lang="ru-RU" dirty="0"/>
              <a:t>- Уральского военного округа. </a:t>
            </a:r>
            <a:endParaRPr lang="ru-RU" dirty="0" smtClean="0"/>
          </a:p>
          <a:p>
            <a:pPr algn="just"/>
            <a:endParaRPr lang="ru-RU" dirty="0" smtClean="0"/>
          </a:p>
          <a:p>
            <a:pPr algn="just"/>
            <a:r>
              <a:rPr lang="ru-RU" dirty="0" smtClean="0"/>
              <a:t>С </a:t>
            </a:r>
            <a:r>
              <a:rPr lang="ru-RU" dirty="0"/>
              <a:t>Екатеринбургом связана одна из  значимых страниц в  биографии Георгия </a:t>
            </a:r>
            <a:r>
              <a:rPr lang="ru-RU" dirty="0" smtClean="0"/>
              <a:t>Жукова </a:t>
            </a:r>
            <a:r>
              <a:rPr lang="ru-RU" dirty="0"/>
              <a:t>- в 1948—1953 годах </a:t>
            </a:r>
            <a:r>
              <a:rPr lang="ru-RU" dirty="0" smtClean="0"/>
              <a:t>маршал командовал Свердловским</a:t>
            </a:r>
            <a:r>
              <a:rPr lang="ru-RU" dirty="0"/>
              <a:t> </a:t>
            </a:r>
            <a:endParaRPr lang="ru-RU" dirty="0" smtClean="0"/>
          </a:p>
          <a:p>
            <a:pPr algn="just">
              <a:buNone/>
            </a:pPr>
            <a:r>
              <a:rPr lang="ru-RU" dirty="0" smtClean="0"/>
              <a:t>      </a:t>
            </a:r>
            <a:r>
              <a:rPr lang="ru-RU" dirty="0"/>
              <a:t>военным округом. </a:t>
            </a:r>
            <a:endParaRPr lang="ru-RU" dirty="0" smtClean="0"/>
          </a:p>
          <a:p>
            <a:pPr algn="just"/>
            <a:endParaRPr lang="ru-RU" dirty="0" smtClean="0"/>
          </a:p>
          <a:p>
            <a:pPr algn="just"/>
            <a:r>
              <a:rPr lang="ru-RU" dirty="0" smtClean="0"/>
              <a:t>На </a:t>
            </a:r>
            <a:r>
              <a:rPr lang="ru-RU" dirty="0"/>
              <a:t>кителе среди наград – два Георгиевских </a:t>
            </a:r>
            <a:r>
              <a:rPr lang="ru-RU" dirty="0" smtClean="0"/>
              <a:t>креста. </a:t>
            </a:r>
          </a:p>
          <a:p>
            <a:pPr algn="just"/>
            <a:endParaRPr lang="ru-RU" dirty="0" smtClean="0"/>
          </a:p>
          <a:p>
            <a:pPr algn="just"/>
            <a:r>
              <a:rPr lang="ru-RU" dirty="0" smtClean="0"/>
              <a:t>Открытие </a:t>
            </a:r>
            <a:r>
              <a:rPr lang="ru-RU" dirty="0"/>
              <a:t>памятника  состоялось 8 мая 1995 года, в канун  50-летия Великой Победы. </a:t>
            </a:r>
            <a:r>
              <a:rPr lang="ru-RU" dirty="0" smtClean="0"/>
              <a:t/>
            </a:r>
            <a:br>
              <a:rPr lang="ru-RU" dirty="0" smtClean="0"/>
            </a:br>
            <a:endParaRPr lang="ru-RU" dirty="0"/>
          </a:p>
        </p:txBody>
      </p:sp>
      <p:pic>
        <p:nvPicPr>
          <p:cNvPr id="17410" name="Picture 2" descr="http://www.tass-ural.ru/details/pam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32" y="1428736"/>
            <a:ext cx="2676202" cy="2983965"/>
          </a:xfrm>
          <a:prstGeom prst="rect">
            <a:avLst/>
          </a:prstGeom>
          <a:noFill/>
        </p:spPr>
      </p:pic>
      <p:sp>
        <p:nvSpPr>
          <p:cNvPr id="6" name="Прямоугольник 5"/>
          <p:cNvSpPr/>
          <p:nvPr/>
        </p:nvSpPr>
        <p:spPr>
          <a:xfrm>
            <a:off x="1928794" y="4643446"/>
            <a:ext cx="2571768" cy="1477328"/>
          </a:xfrm>
          <a:prstGeom prst="rect">
            <a:avLst/>
          </a:prstGeom>
        </p:spPr>
        <p:txBody>
          <a:bodyPr wrap="square">
            <a:spAutoFit/>
          </a:bodyPr>
          <a:lstStyle/>
          <a:p>
            <a:pPr algn="ctr"/>
            <a:r>
              <a:rPr lang="ru-RU" b="1" dirty="0"/>
              <a:t>Памятник Четырежды герою Советского Союза Маршалу СССР Георгию </a:t>
            </a:r>
            <a:r>
              <a:rPr lang="ru-RU" b="1" dirty="0" smtClean="0"/>
              <a:t>Жукову</a:t>
            </a:r>
          </a:p>
          <a:p>
            <a:pPr algn="ct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edsovet.su/_ld/350/026052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p:spPr>
      </p:pic>
      <p:sp>
        <p:nvSpPr>
          <p:cNvPr id="2" name="Заголовок 1"/>
          <p:cNvSpPr>
            <a:spLocks noGrp="1"/>
          </p:cNvSpPr>
          <p:nvPr>
            <p:ph type="title"/>
          </p:nvPr>
        </p:nvSpPr>
        <p:spPr>
          <a:xfrm>
            <a:off x="642910" y="0"/>
            <a:ext cx="8229600" cy="1143000"/>
          </a:xfrm>
        </p:spPr>
        <p:txBody>
          <a:bodyPr>
            <a:normAutofit/>
          </a:bodyPr>
          <a:lstStyle/>
          <a:p>
            <a:r>
              <a:rPr lang="ru-RU" sz="4000" dirty="0" smtClean="0"/>
              <a:t>Память о доблести</a:t>
            </a:r>
            <a:endParaRPr lang="ru-RU" sz="4000" dirty="0"/>
          </a:p>
        </p:txBody>
      </p:sp>
      <p:sp>
        <p:nvSpPr>
          <p:cNvPr id="3" name="Содержимое 2"/>
          <p:cNvSpPr>
            <a:spLocks noGrp="1"/>
          </p:cNvSpPr>
          <p:nvPr>
            <p:ph idx="1"/>
          </p:nvPr>
        </p:nvSpPr>
        <p:spPr>
          <a:xfrm>
            <a:off x="4000496" y="857232"/>
            <a:ext cx="5000660" cy="6000768"/>
          </a:xfrm>
        </p:spPr>
        <p:txBody>
          <a:bodyPr>
            <a:noAutofit/>
          </a:bodyPr>
          <a:lstStyle/>
          <a:p>
            <a:pPr algn="just"/>
            <a:r>
              <a:rPr lang="ru-RU" sz="2000" dirty="0"/>
              <a:t>Этот монумент является первым и  единственным в </a:t>
            </a:r>
            <a:r>
              <a:rPr lang="ru-RU" sz="2000" dirty="0" smtClean="0"/>
              <a:t>России </a:t>
            </a:r>
            <a:r>
              <a:rPr lang="ru-RU" sz="2000" dirty="0"/>
              <a:t>памятником, посвященным  воинам-спортсменам</a:t>
            </a:r>
            <a:r>
              <a:rPr lang="ru-RU" sz="2000" u="sng" dirty="0"/>
              <a:t>. </a:t>
            </a:r>
            <a:endParaRPr lang="ru-RU" sz="2000" u="sng" dirty="0" smtClean="0"/>
          </a:p>
          <a:p>
            <a:pPr algn="just"/>
            <a:r>
              <a:rPr lang="ru-RU" sz="2000" dirty="0" smtClean="0"/>
              <a:t>Скульптура </a:t>
            </a:r>
            <a:r>
              <a:rPr lang="ru-RU" sz="2000" dirty="0"/>
              <a:t>представляет собой трех идущих вперед лыжников: комсомольца, солдата и медицинскую сестру. </a:t>
            </a:r>
            <a:endParaRPr lang="ru-RU" sz="2000" dirty="0" smtClean="0"/>
          </a:p>
          <a:p>
            <a:pPr algn="just"/>
            <a:r>
              <a:rPr lang="ru-RU" sz="2000" dirty="0" smtClean="0"/>
              <a:t>Общая </a:t>
            </a:r>
            <a:r>
              <a:rPr lang="ru-RU" sz="2000" dirty="0"/>
              <a:t>высота монумента составляет 7,5 </a:t>
            </a:r>
            <a:r>
              <a:rPr lang="ru-RU" sz="2000" dirty="0" smtClean="0"/>
              <a:t>метров. </a:t>
            </a:r>
          </a:p>
          <a:p>
            <a:pPr algn="just"/>
            <a:r>
              <a:rPr lang="ru-RU" sz="2000" dirty="0" smtClean="0"/>
              <a:t>Из </a:t>
            </a:r>
            <a:r>
              <a:rPr lang="ru-RU" sz="2000" dirty="0"/>
              <a:t>спортсменов города и области в годы войны было сформировано несколько частей </a:t>
            </a:r>
            <a:r>
              <a:rPr lang="ru-RU" sz="2000" dirty="0" smtClean="0"/>
              <a:t>лыжников. </a:t>
            </a:r>
          </a:p>
          <a:p>
            <a:pPr algn="just"/>
            <a:r>
              <a:rPr lang="ru-RU" sz="2000" dirty="0" smtClean="0"/>
              <a:t>Всего </a:t>
            </a:r>
            <a:r>
              <a:rPr lang="ru-RU" sz="2000" dirty="0"/>
              <a:t>в  </a:t>
            </a:r>
            <a:r>
              <a:rPr lang="ru-RU" sz="2000" dirty="0" smtClean="0"/>
              <a:t>физкультурных организациях</a:t>
            </a:r>
            <a:r>
              <a:rPr lang="ru-RU" sz="2000" dirty="0"/>
              <a:t>  города было подготовлено более 2,5 миллионов человек, обученных для ведения боевых действий.   </a:t>
            </a:r>
            <a:r>
              <a:rPr lang="ru-RU" sz="2000" dirty="0" smtClean="0"/>
              <a:t/>
            </a:r>
            <a:br>
              <a:rPr lang="ru-RU" sz="2000" dirty="0" smtClean="0"/>
            </a:br>
            <a:endParaRPr lang="ru-RU" sz="2000" dirty="0"/>
          </a:p>
        </p:txBody>
      </p:sp>
      <p:sp>
        <p:nvSpPr>
          <p:cNvPr id="6" name="Прямоугольник 5"/>
          <p:cNvSpPr/>
          <p:nvPr/>
        </p:nvSpPr>
        <p:spPr>
          <a:xfrm>
            <a:off x="1857356" y="4214818"/>
            <a:ext cx="2500330" cy="2308324"/>
          </a:xfrm>
          <a:prstGeom prst="rect">
            <a:avLst/>
          </a:prstGeom>
        </p:spPr>
        <p:txBody>
          <a:bodyPr wrap="square">
            <a:spAutoFit/>
          </a:bodyPr>
          <a:lstStyle/>
          <a:p>
            <a:pPr algn="ctr"/>
            <a:r>
              <a:rPr lang="ru-RU" b="1" dirty="0"/>
              <a:t>Памятник воинам-спортсменам Урала, участникам </a:t>
            </a:r>
            <a:r>
              <a:rPr lang="ru-RU" b="1" dirty="0" smtClean="0"/>
              <a:t>Великой Отечественной Войны </a:t>
            </a:r>
            <a:r>
              <a:rPr lang="ru-RU" b="1" dirty="0"/>
              <a:t>1941-1945 годов. </a:t>
            </a:r>
            <a:endParaRPr lang="ru-RU" b="1" dirty="0" smtClean="0"/>
          </a:p>
          <a:p>
            <a:pPr algn="ctr"/>
            <a:endParaRPr lang="ru-RU" b="1" dirty="0" smtClean="0"/>
          </a:p>
          <a:p>
            <a:pPr algn="ctr"/>
            <a:r>
              <a:rPr lang="ru-RU" b="1" dirty="0" smtClean="0"/>
              <a:t>Аллея </a:t>
            </a:r>
            <a:r>
              <a:rPr lang="ru-RU" b="1" dirty="0"/>
              <a:t>Ледового Дворца </a:t>
            </a:r>
            <a:r>
              <a:rPr lang="ru-RU" b="1" dirty="0" smtClean="0"/>
              <a:t>Спорта.</a:t>
            </a:r>
            <a:endParaRPr lang="ru-RU" dirty="0"/>
          </a:p>
        </p:txBody>
      </p:sp>
      <p:pic>
        <p:nvPicPr>
          <p:cNvPr id="8194" name="Picture 2" descr="http://i.ekmap.ru/1/0/8/8/thumbs/700_1050_fi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8794" y="1000108"/>
            <a:ext cx="2133607" cy="320041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edsovet.su/_ld/350/026052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p:spPr>
      </p:pic>
      <p:sp>
        <p:nvSpPr>
          <p:cNvPr id="2" name="Заголовок 1"/>
          <p:cNvSpPr>
            <a:spLocks noGrp="1"/>
          </p:cNvSpPr>
          <p:nvPr>
            <p:ph type="title"/>
          </p:nvPr>
        </p:nvSpPr>
        <p:spPr>
          <a:xfrm>
            <a:off x="714348" y="0"/>
            <a:ext cx="8229600" cy="857232"/>
          </a:xfrm>
        </p:spPr>
        <p:txBody>
          <a:bodyPr>
            <a:normAutofit/>
          </a:bodyPr>
          <a:lstStyle/>
          <a:p>
            <a:r>
              <a:rPr lang="ru-RU" sz="4000" dirty="0" smtClean="0"/>
              <a:t>Окончание войны</a:t>
            </a:r>
            <a:endParaRPr lang="ru-RU" sz="4000" dirty="0"/>
          </a:p>
        </p:txBody>
      </p:sp>
      <p:sp>
        <p:nvSpPr>
          <p:cNvPr id="3" name="Содержимое 2"/>
          <p:cNvSpPr>
            <a:spLocks noGrp="1"/>
          </p:cNvSpPr>
          <p:nvPr>
            <p:ph idx="1"/>
          </p:nvPr>
        </p:nvSpPr>
        <p:spPr>
          <a:xfrm>
            <a:off x="1571604" y="500042"/>
            <a:ext cx="7286676" cy="4500594"/>
          </a:xfrm>
        </p:spPr>
        <p:txBody>
          <a:bodyPr>
            <a:normAutofit fontScale="47500" lnSpcReduction="20000"/>
          </a:bodyPr>
          <a:lstStyle/>
          <a:p>
            <a:pPr>
              <a:buNone/>
            </a:pPr>
            <a:r>
              <a:rPr lang="ru-RU" dirty="0" smtClean="0"/>
              <a:t> </a:t>
            </a:r>
          </a:p>
          <a:p>
            <a:pPr algn="just"/>
            <a:r>
              <a:rPr lang="ru-RU" sz="4200" dirty="0" smtClean="0"/>
              <a:t>К осени 1944 года вся территория Советского Союза была полностью освобождена от немецких войск. Вслед за освобождением родной земли Красная Армия принесла свободу народам Восточной Европы.</a:t>
            </a:r>
          </a:p>
          <a:p>
            <a:pPr algn="just"/>
            <a:r>
              <a:rPr lang="ru-RU" sz="4200" dirty="0" smtClean="0"/>
              <a:t>16-го апреля 1945 г. началась битва за Берлин.</a:t>
            </a:r>
          </a:p>
          <a:p>
            <a:pPr algn="just"/>
            <a:r>
              <a:rPr lang="ru-RU" sz="4200" dirty="0" smtClean="0"/>
              <a:t>Знамя Победы — это штурмовой флаг 150-й ордена Кутузова II степени </a:t>
            </a:r>
            <a:r>
              <a:rPr lang="ru-RU" sz="4200" dirty="0" err="1" smtClean="0"/>
              <a:t>Идрицкой</a:t>
            </a:r>
            <a:r>
              <a:rPr lang="ru-RU" sz="4200" dirty="0" smtClean="0"/>
              <a:t> стрелковой дивизии, водружён около 3-х часов утра 1 мая</a:t>
            </a:r>
            <a:r>
              <a:rPr lang="ru-RU" sz="4200" baseline="30000" dirty="0" smtClean="0"/>
              <a:t> </a:t>
            </a:r>
            <a:r>
              <a:rPr lang="ru-RU" sz="4200" dirty="0" smtClean="0"/>
              <a:t>1945 года на крыше здания рейхстага в городе Берлине</a:t>
            </a:r>
            <a:r>
              <a:rPr lang="ru-RU" sz="4200" baseline="30000" dirty="0" smtClean="0"/>
              <a:t> </a:t>
            </a:r>
            <a:r>
              <a:rPr lang="ru-RU" sz="4200" dirty="0" smtClean="0"/>
              <a:t>военнослужащими Красной Армии Алексеем Берестом, Михаилом Егоровым и Мелитонов </a:t>
            </a:r>
            <a:r>
              <a:rPr lang="ru-RU" sz="4200" dirty="0" err="1" smtClean="0"/>
              <a:t>Кантария</a:t>
            </a:r>
            <a:r>
              <a:rPr lang="ru-RU" sz="4200" dirty="0" smtClean="0"/>
              <a:t>.</a:t>
            </a:r>
          </a:p>
          <a:p>
            <a:pPr algn="just"/>
            <a:r>
              <a:rPr lang="ru-RU" sz="4200" dirty="0" smtClean="0"/>
              <a:t>9-го мая 1945 г. в Берлине был подписан акт о безоговорочной капитуляции германской армии. </a:t>
            </a:r>
          </a:p>
          <a:p>
            <a:pPr algn="just"/>
            <a:r>
              <a:rPr lang="ru-RU" sz="4200" dirty="0" smtClean="0"/>
              <a:t>Великая Отечественная война завершилась.</a:t>
            </a:r>
          </a:p>
          <a:p>
            <a:pPr algn="just"/>
            <a:endParaRPr lang="ru-RU" sz="4200" dirty="0" smtClean="0"/>
          </a:p>
          <a:p>
            <a:pPr algn="just"/>
            <a:endParaRPr lang="ru-RU" sz="4200" dirty="0" smtClean="0"/>
          </a:p>
          <a:p>
            <a:pPr algn="just"/>
            <a:endParaRPr lang="ru-RU" sz="4200" dirty="0" smtClean="0"/>
          </a:p>
          <a:p>
            <a:endParaRPr lang="ru-RU" dirty="0" smtClean="0"/>
          </a:p>
          <a:p>
            <a:endParaRPr lang="ru-RU" dirty="0"/>
          </a:p>
        </p:txBody>
      </p:sp>
      <p:pic>
        <p:nvPicPr>
          <p:cNvPr id="1026" name="Picture 2" descr="Картинки по запросу начало войн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2" y="4381765"/>
            <a:ext cx="3303713" cy="2190507"/>
          </a:xfrm>
          <a:prstGeom prst="rect">
            <a:avLst/>
          </a:prstGeom>
          <a:noFill/>
        </p:spPr>
      </p:pic>
      <p:sp>
        <p:nvSpPr>
          <p:cNvPr id="1028" name="AutoShape 4" descr="Картинки по запросу конец великой отечественной войны кратк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0" name="Picture 6" descr="http://fb.ru/misc/i/gallery/10920/37215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84" y="4376792"/>
            <a:ext cx="3000396" cy="226764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edsovet.su/_ld/350/026052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6857999"/>
          </a:xfrm>
          <a:prstGeom prst="rect">
            <a:avLst/>
          </a:prstGeom>
          <a:noFill/>
        </p:spPr>
      </p:pic>
      <p:sp>
        <p:nvSpPr>
          <p:cNvPr id="10" name="Прямоугольник 9"/>
          <p:cNvSpPr/>
          <p:nvPr/>
        </p:nvSpPr>
        <p:spPr>
          <a:xfrm>
            <a:off x="2214546" y="1071546"/>
            <a:ext cx="5715040"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СПАСИБО </a:t>
            </a:r>
          </a:p>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 ВНИМАНИЕ</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1" name="Picture 2" descr="https://encrypted-tbn1.gstatic.com/images?q=tbn:ANd9GcTUv5jG6Dxe1MoyGpXiZUVKoEDNzJ-eDPzXVxwGlQYymOtVje3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678" y="4143380"/>
            <a:ext cx="3857652" cy="235222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edsovet.su/_ld/350/026052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6857999"/>
          </a:xfrm>
          <a:prstGeom prst="rect">
            <a:avLst/>
          </a:prstGeom>
          <a:noFill/>
        </p:spPr>
      </p:pic>
      <p:sp>
        <p:nvSpPr>
          <p:cNvPr id="2" name="Заголовок 1"/>
          <p:cNvSpPr>
            <a:spLocks noGrp="1"/>
          </p:cNvSpPr>
          <p:nvPr>
            <p:ph type="title"/>
          </p:nvPr>
        </p:nvSpPr>
        <p:spPr>
          <a:xfrm>
            <a:off x="714348" y="0"/>
            <a:ext cx="8229600" cy="1143000"/>
          </a:xfrm>
        </p:spPr>
        <p:txBody>
          <a:bodyPr>
            <a:normAutofit/>
          </a:bodyPr>
          <a:lstStyle/>
          <a:p>
            <a:r>
              <a:rPr lang="ru-RU" sz="4000" dirty="0" smtClean="0"/>
              <a:t>Содержание </a:t>
            </a:r>
            <a:endParaRPr lang="ru-RU" sz="4000" dirty="0"/>
          </a:p>
        </p:txBody>
      </p:sp>
      <p:sp>
        <p:nvSpPr>
          <p:cNvPr id="3" name="Содержимое 2"/>
          <p:cNvSpPr>
            <a:spLocks noGrp="1"/>
          </p:cNvSpPr>
          <p:nvPr>
            <p:ph idx="1"/>
          </p:nvPr>
        </p:nvSpPr>
        <p:spPr>
          <a:xfrm>
            <a:off x="1857324" y="1071546"/>
            <a:ext cx="7072394" cy="5357850"/>
          </a:xfrm>
        </p:spPr>
        <p:txBody>
          <a:bodyPr>
            <a:normAutofit fontScale="92500" lnSpcReduction="10000"/>
          </a:bodyPr>
          <a:lstStyle/>
          <a:p>
            <a:r>
              <a:rPr lang="ru-RU" dirty="0" smtClean="0"/>
              <a:t>1. </a:t>
            </a:r>
            <a:r>
              <a:rPr lang="ru-RU" dirty="0" smtClean="0">
                <a:hlinkClick r:id="rId3" action="ppaction://hlinksldjump"/>
              </a:rPr>
              <a:t>Начало войны.</a:t>
            </a:r>
            <a:endParaRPr lang="ru-RU" dirty="0" smtClean="0"/>
          </a:p>
          <a:p>
            <a:r>
              <a:rPr lang="ru-RU" dirty="0" smtClean="0"/>
              <a:t>2. </a:t>
            </a:r>
            <a:r>
              <a:rPr lang="ru-RU" dirty="0" smtClean="0">
                <a:hlinkClick r:id="rId4" action="ppaction://hlinksldjump"/>
              </a:rPr>
              <a:t>Голос эпохи. </a:t>
            </a:r>
            <a:endParaRPr lang="ru-RU" dirty="0" smtClean="0"/>
          </a:p>
          <a:p>
            <a:r>
              <a:rPr lang="ru-RU" dirty="0" smtClean="0"/>
              <a:t>3. </a:t>
            </a:r>
            <a:r>
              <a:rPr lang="ru-RU" dirty="0" smtClean="0">
                <a:hlinkClick r:id="rId5" action="ppaction://hlinksldjump"/>
              </a:rPr>
              <a:t>Урал - фронту.</a:t>
            </a:r>
            <a:endParaRPr lang="ru-RU" dirty="0" smtClean="0"/>
          </a:p>
          <a:p>
            <a:r>
              <a:rPr lang="ru-RU" dirty="0" smtClean="0"/>
              <a:t>4. </a:t>
            </a:r>
            <a:r>
              <a:rPr lang="ru-RU" dirty="0" smtClean="0">
                <a:hlinkClick r:id="rId6" action="ppaction://hlinksldjump"/>
              </a:rPr>
              <a:t>Знаменитые уральцы.</a:t>
            </a:r>
            <a:endParaRPr lang="ru-RU" dirty="0" smtClean="0"/>
          </a:p>
          <a:p>
            <a:r>
              <a:rPr lang="ru-RU" dirty="0" smtClean="0"/>
              <a:t>5. </a:t>
            </a:r>
            <a:r>
              <a:rPr lang="ru-RU" dirty="0" smtClean="0">
                <a:hlinkClick r:id="rId7" action="ppaction://hlinksldjump"/>
              </a:rPr>
              <a:t>Уральский добровольческий танковый корпус.</a:t>
            </a:r>
            <a:endParaRPr lang="ru-RU" dirty="0" smtClean="0"/>
          </a:p>
          <a:p>
            <a:r>
              <a:rPr lang="ru-RU" dirty="0" smtClean="0"/>
              <a:t>6. </a:t>
            </a:r>
            <a:r>
              <a:rPr lang="ru-RU" dirty="0" smtClean="0">
                <a:hlinkClick r:id="rId8" action="ppaction://hlinksldjump"/>
              </a:rPr>
              <a:t>Плакаты.</a:t>
            </a:r>
            <a:endParaRPr lang="ru-RU" dirty="0" smtClean="0"/>
          </a:p>
          <a:p>
            <a:r>
              <a:rPr lang="ru-RU" dirty="0" smtClean="0"/>
              <a:t>7. </a:t>
            </a:r>
            <a:r>
              <a:rPr lang="ru-RU" dirty="0" smtClean="0">
                <a:hlinkClick r:id="rId9" action="ppaction://hlinksldjump"/>
              </a:rPr>
              <a:t>Память о доблести. </a:t>
            </a:r>
            <a:endParaRPr lang="ru-RU" dirty="0" smtClean="0"/>
          </a:p>
          <a:p>
            <a:r>
              <a:rPr lang="ru-RU" dirty="0" smtClean="0"/>
              <a:t>8. </a:t>
            </a:r>
            <a:r>
              <a:rPr lang="ru-RU" dirty="0" smtClean="0">
                <a:hlinkClick r:id="rId10" action="ppaction://hlinksldjump"/>
              </a:rPr>
              <a:t>Окончание войны.</a:t>
            </a:r>
            <a:endParaRPr lang="ru-RU" dirty="0" smtClean="0"/>
          </a:p>
          <a:p>
            <a:r>
              <a:rPr lang="ru-RU" dirty="0" smtClean="0"/>
              <a:t>9. </a:t>
            </a:r>
            <a:r>
              <a:rPr lang="ru-RU" dirty="0" smtClean="0">
                <a:hlinkClick r:id="rId11" action="ppaction://hlinksldjump"/>
              </a:rPr>
              <a:t>Электронные ресурсы.  </a:t>
            </a:r>
            <a:endParaRPr lang="ru-RU"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edsovet.su/_ld/350/026052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6857999"/>
          </a:xfrm>
          <a:prstGeom prst="rect">
            <a:avLst/>
          </a:prstGeom>
          <a:noFill/>
        </p:spPr>
      </p:pic>
      <p:sp>
        <p:nvSpPr>
          <p:cNvPr id="2" name="Заголовок 1"/>
          <p:cNvSpPr>
            <a:spLocks noGrp="1"/>
          </p:cNvSpPr>
          <p:nvPr>
            <p:ph type="title"/>
          </p:nvPr>
        </p:nvSpPr>
        <p:spPr>
          <a:xfrm>
            <a:off x="642910" y="0"/>
            <a:ext cx="8229600" cy="1143000"/>
          </a:xfrm>
        </p:spPr>
        <p:txBody>
          <a:bodyPr/>
          <a:lstStyle/>
          <a:p>
            <a:r>
              <a:rPr lang="ru-RU" dirty="0" smtClean="0"/>
              <a:t>Электронные ресурсы</a:t>
            </a:r>
            <a:endParaRPr lang="ru-RU" dirty="0"/>
          </a:p>
        </p:txBody>
      </p:sp>
      <p:sp>
        <p:nvSpPr>
          <p:cNvPr id="3" name="Содержимое 2"/>
          <p:cNvSpPr>
            <a:spLocks noGrp="1"/>
          </p:cNvSpPr>
          <p:nvPr>
            <p:ph idx="1"/>
          </p:nvPr>
        </p:nvSpPr>
        <p:spPr>
          <a:xfrm>
            <a:off x="1428728" y="1071546"/>
            <a:ext cx="7572428" cy="5214974"/>
          </a:xfrm>
        </p:spPr>
        <p:txBody>
          <a:bodyPr>
            <a:normAutofit fontScale="92500" lnSpcReduction="10000"/>
          </a:bodyPr>
          <a:lstStyle/>
          <a:p>
            <a:pPr algn="just"/>
            <a:r>
              <a:rPr lang="ru-RU" sz="2200" dirty="0" smtClean="0"/>
              <a:t>Голос эпохи. Юрий Борисович Левитан </a:t>
            </a:r>
            <a:r>
              <a:rPr lang="en-US" sz="2200" dirty="0" smtClean="0">
                <a:hlinkClick r:id="rId3"/>
              </a:rPr>
              <a:t>http://topwar.ru/59457-golos-epohi-yuriy-borisovich-levitan.html</a:t>
            </a:r>
            <a:endParaRPr lang="ru-RU" sz="2200" dirty="0" smtClean="0"/>
          </a:p>
          <a:p>
            <a:pPr algn="just"/>
            <a:endParaRPr lang="ru-RU" sz="2200" dirty="0" smtClean="0"/>
          </a:p>
          <a:p>
            <a:pPr algn="just"/>
            <a:r>
              <a:rPr lang="ru-RU" sz="2200" dirty="0" smtClean="0"/>
              <a:t>Память о доблести </a:t>
            </a:r>
            <a:r>
              <a:rPr lang="en-US" sz="2200" dirty="0" smtClean="0">
                <a:hlinkClick r:id="rId4"/>
              </a:rPr>
              <a:t>http://www.tass-ural.ru/details/99096.html</a:t>
            </a:r>
            <a:endParaRPr lang="ru-RU" sz="2200" dirty="0" smtClean="0"/>
          </a:p>
          <a:p>
            <a:pPr algn="just"/>
            <a:endParaRPr lang="ru-RU" sz="2200" dirty="0" smtClean="0"/>
          </a:p>
          <a:p>
            <a:pPr algn="just"/>
            <a:r>
              <a:rPr lang="ru-RU" sz="2200" dirty="0" smtClean="0"/>
              <a:t>"Воинам Уральского добровольческого танкового корпуса" </a:t>
            </a:r>
            <a:r>
              <a:rPr lang="en-US" sz="2200" dirty="0" smtClean="0">
                <a:hlinkClick r:id="rId5"/>
              </a:rPr>
              <a:t>http://molodguard.ru/memorial133.htm</a:t>
            </a:r>
            <a:endParaRPr lang="ru-RU" sz="2200" dirty="0" smtClean="0"/>
          </a:p>
          <a:p>
            <a:pPr algn="just"/>
            <a:r>
              <a:rPr lang="ru-RU" sz="2200" dirty="0" err="1" smtClean="0"/>
              <a:t>Википедия</a:t>
            </a:r>
            <a:r>
              <a:rPr lang="ru-RU" sz="2200" dirty="0" smtClean="0"/>
              <a:t> - Свободная энциклопедия </a:t>
            </a:r>
            <a:r>
              <a:rPr lang="en-US" sz="2200" dirty="0" smtClean="0">
                <a:hlinkClick r:id="rId6"/>
              </a:rPr>
              <a:t>https://ru.wikipedia.org/wiki/%D0%96%D1%83%D0%BA%D0%BE%D0%B2,_%D0%93%D0%B5%D0%BE%D1%80%D0%B3%D0%B8%D0%B9_%D0%9A%D0%BE%D0%BD%D1%81%D1%82%D0%B0%D0%BD%D1%82%D0%B8%D0%BD%D0%BE%D0%B2%D0%B8%D1%87</a:t>
            </a:r>
            <a:endParaRPr lang="ru-RU" sz="2200" dirty="0" smtClean="0"/>
          </a:p>
          <a:p>
            <a:pPr algn="just"/>
            <a:r>
              <a:rPr lang="ru-RU" sz="2200" dirty="0" smtClean="0"/>
              <a:t>Начало Великой Отечественной войны</a:t>
            </a:r>
          </a:p>
          <a:p>
            <a:pPr algn="just">
              <a:buNone/>
            </a:pPr>
            <a:r>
              <a:rPr lang="en-US" sz="2200" dirty="0" smtClean="0">
                <a:hlinkClick r:id="rId7"/>
              </a:rPr>
              <a:t>http://www.yaklass.ru/materiali?mode=lsntheme&amp;themeid=166&amp;subid=60</a:t>
            </a:r>
            <a:endParaRPr lang="ru-RU" sz="2200" dirty="0" smtClean="0"/>
          </a:p>
          <a:p>
            <a:pPr algn="just">
              <a:buNone/>
            </a:pPr>
            <a:r>
              <a:rPr lang="ru-RU" sz="2200" dirty="0" smtClean="0"/>
              <a:t> </a:t>
            </a:r>
          </a:p>
          <a:p>
            <a:pPr algn="just"/>
            <a:endParaRPr lang="ru-RU" sz="2200" dirty="0" smtClean="0"/>
          </a:p>
          <a:p>
            <a:pPr algn="just"/>
            <a:endParaRPr lang="ru-RU" sz="2200" dirty="0" smtClean="0"/>
          </a:p>
          <a:p>
            <a:pPr algn="just"/>
            <a:endParaRPr lang="ru-RU" sz="2200" dirty="0" smtClean="0"/>
          </a:p>
          <a:p>
            <a:endParaRPr lang="ru-RU" b="1" dirty="0" smtClean="0"/>
          </a:p>
          <a:p>
            <a:pPr>
              <a:buNone/>
            </a:pPr>
            <a:endParaRPr lang="ru-RU" b="1" dirty="0" smtClean="0"/>
          </a:p>
          <a:p>
            <a:endParaRPr lang="ru-RU" b="1" dirty="0" smtClean="0"/>
          </a:p>
          <a:p>
            <a:endParaRPr lang="ru-RU" b="1" dirty="0" smtClean="0"/>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edsovet.su/_ld/350/026052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6857999"/>
          </a:xfrm>
          <a:prstGeom prst="rect">
            <a:avLst/>
          </a:prstGeom>
          <a:noFill/>
        </p:spPr>
      </p:pic>
      <p:sp>
        <p:nvSpPr>
          <p:cNvPr id="2" name="Заголовок 1"/>
          <p:cNvSpPr>
            <a:spLocks noGrp="1"/>
          </p:cNvSpPr>
          <p:nvPr>
            <p:ph type="title"/>
          </p:nvPr>
        </p:nvSpPr>
        <p:spPr>
          <a:xfrm>
            <a:off x="714348" y="0"/>
            <a:ext cx="8229600" cy="1143000"/>
          </a:xfrm>
        </p:spPr>
        <p:txBody>
          <a:bodyPr>
            <a:normAutofit/>
          </a:bodyPr>
          <a:lstStyle/>
          <a:p>
            <a:r>
              <a:rPr lang="ru-RU" sz="4000" dirty="0" smtClean="0"/>
              <a:t>Начало войны</a:t>
            </a:r>
            <a:endParaRPr lang="ru-RU" sz="4000" dirty="0"/>
          </a:p>
        </p:txBody>
      </p:sp>
      <p:sp>
        <p:nvSpPr>
          <p:cNvPr id="3" name="Содержимое 2"/>
          <p:cNvSpPr>
            <a:spLocks noGrp="1"/>
          </p:cNvSpPr>
          <p:nvPr>
            <p:ph idx="1"/>
          </p:nvPr>
        </p:nvSpPr>
        <p:spPr>
          <a:xfrm>
            <a:off x="1714480" y="928670"/>
            <a:ext cx="7215238" cy="2143116"/>
          </a:xfrm>
        </p:spPr>
        <p:txBody>
          <a:bodyPr>
            <a:noAutofit/>
          </a:bodyPr>
          <a:lstStyle/>
          <a:p>
            <a:pPr algn="just"/>
            <a:r>
              <a:rPr lang="ru-RU" sz="2000" b="1" dirty="0" smtClean="0"/>
              <a:t>Канун войны.</a:t>
            </a:r>
            <a:r>
              <a:rPr lang="ru-RU" sz="2000" dirty="0" smtClean="0"/>
              <a:t> Весной 1941 г. приближение войны ощущалось всеми. Советская разведка почти ежедневно докладывала Сталину о планах Гитлера. </a:t>
            </a:r>
          </a:p>
          <a:p>
            <a:pPr algn="just"/>
            <a:r>
              <a:rPr lang="ru-RU" sz="2000" b="1" dirty="0" smtClean="0"/>
              <a:t>Начало войны.</a:t>
            </a:r>
            <a:r>
              <a:rPr lang="ru-RU" sz="2000" dirty="0" smtClean="0"/>
              <a:t> На рассвете 22 июня 1941 г. германская армия всей своей мощью обрушилась на советскую землю. Открыли огонь тысячи артиллерийских орудий. Авиация атаковала аэродромы, военные гарнизоны, узлы связи, командные пункты Красной Армии, крупнейшие промышленные объекты Украины, Белоруссии, Прибалтики. Началась Великая Отечественная война, продолжавшаяся 1418 дней и ночей.</a:t>
            </a:r>
            <a:endParaRPr lang="ru-RU" sz="2000" dirty="0"/>
          </a:p>
        </p:txBody>
      </p:sp>
      <p:pic>
        <p:nvPicPr>
          <p:cNvPr id="17410" name="Picture 2" descr="http://bezformata.ru/content/Images/000/014/499/image144998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6" y="4429132"/>
            <a:ext cx="3427713" cy="2143116"/>
          </a:xfrm>
          <a:prstGeom prst="rect">
            <a:avLst/>
          </a:prstGeom>
          <a:noFill/>
        </p:spPr>
      </p:pic>
      <p:pic>
        <p:nvPicPr>
          <p:cNvPr id="17412" name="Picture 4" descr="http://festival.1september.ru/articles/604031/presentation/0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3174" y="4429132"/>
            <a:ext cx="2023666" cy="221457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edsovet.su/_ld/350/026052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6857999"/>
          </a:xfrm>
          <a:prstGeom prst="rect">
            <a:avLst/>
          </a:prstGeom>
          <a:noFill/>
        </p:spPr>
      </p:pic>
      <p:sp>
        <p:nvSpPr>
          <p:cNvPr id="2" name="Заголовок 1"/>
          <p:cNvSpPr>
            <a:spLocks noGrp="1"/>
          </p:cNvSpPr>
          <p:nvPr>
            <p:ph type="title"/>
          </p:nvPr>
        </p:nvSpPr>
        <p:spPr>
          <a:xfrm>
            <a:off x="642910" y="0"/>
            <a:ext cx="8229600" cy="1143000"/>
          </a:xfrm>
        </p:spPr>
        <p:txBody>
          <a:bodyPr/>
          <a:lstStyle/>
          <a:p>
            <a:r>
              <a:rPr lang="ru-RU" dirty="0" smtClean="0"/>
              <a:t>Голос эпохи</a:t>
            </a:r>
            <a:endParaRPr lang="ru-RU" dirty="0"/>
          </a:p>
        </p:txBody>
      </p:sp>
      <p:sp>
        <p:nvSpPr>
          <p:cNvPr id="3" name="Содержимое 2"/>
          <p:cNvSpPr>
            <a:spLocks noGrp="1"/>
          </p:cNvSpPr>
          <p:nvPr>
            <p:ph idx="1"/>
          </p:nvPr>
        </p:nvSpPr>
        <p:spPr>
          <a:xfrm>
            <a:off x="6000760" y="928670"/>
            <a:ext cx="2928958" cy="5643578"/>
          </a:xfrm>
        </p:spPr>
        <p:txBody>
          <a:bodyPr>
            <a:normAutofit fontScale="32500" lnSpcReduction="20000"/>
          </a:bodyPr>
          <a:lstStyle/>
          <a:p>
            <a:endParaRPr lang="ru-RU" sz="4400" i="1" dirty="0" smtClean="0"/>
          </a:p>
          <a:p>
            <a:r>
              <a:rPr lang="ru-RU" sz="6000" i="1" dirty="0" smtClean="0"/>
              <a:t>«</a:t>
            </a:r>
            <a:r>
              <a:rPr lang="ru-RU" sz="6000" i="1" dirty="0"/>
              <a:t>Я помню грозный этот </a:t>
            </a:r>
            <a:r>
              <a:rPr lang="ru-RU" sz="6000" i="1" dirty="0" smtClean="0"/>
              <a:t>голос</a:t>
            </a:r>
          </a:p>
          <a:p>
            <a:pPr>
              <a:buNone/>
            </a:pPr>
            <a:r>
              <a:rPr lang="ru-RU" sz="6000" i="1" dirty="0"/>
              <a:t/>
            </a:r>
            <a:br>
              <a:rPr lang="ru-RU" sz="6000" i="1" dirty="0"/>
            </a:br>
            <a:r>
              <a:rPr lang="ru-RU" sz="6000" i="1" dirty="0"/>
              <a:t>В те исторические дни</a:t>
            </a:r>
            <a:r>
              <a:rPr lang="ru-RU" sz="6000" i="1" dirty="0" smtClean="0"/>
              <a:t>.</a:t>
            </a:r>
          </a:p>
          <a:p>
            <a:pPr>
              <a:buNone/>
            </a:pPr>
            <a:r>
              <a:rPr lang="ru-RU" sz="6000" i="1" dirty="0"/>
              <a:t/>
            </a:r>
            <a:br>
              <a:rPr lang="ru-RU" sz="6000" i="1" dirty="0"/>
            </a:br>
            <a:r>
              <a:rPr lang="ru-RU" sz="6000" i="1" dirty="0"/>
              <a:t>Он был подобьем правды </a:t>
            </a:r>
            <a:r>
              <a:rPr lang="ru-RU" sz="6000" i="1" dirty="0" smtClean="0"/>
              <a:t>голой</a:t>
            </a:r>
          </a:p>
          <a:p>
            <a:pPr>
              <a:buNone/>
            </a:pPr>
            <a:r>
              <a:rPr lang="ru-RU" sz="6000" i="1" dirty="0"/>
              <a:t/>
            </a:r>
            <a:br>
              <a:rPr lang="ru-RU" sz="6000" i="1" dirty="0"/>
            </a:br>
            <a:r>
              <a:rPr lang="ru-RU" sz="6000" i="1" dirty="0"/>
              <a:t>И дымной танковой </a:t>
            </a:r>
            <a:r>
              <a:rPr lang="ru-RU" sz="6000" i="1" dirty="0" smtClean="0"/>
              <a:t>брони»………..</a:t>
            </a:r>
            <a:endParaRPr lang="ru-RU" i="1" dirty="0" smtClean="0"/>
          </a:p>
          <a:p>
            <a:endParaRPr lang="ru-RU" i="1" dirty="0" smtClean="0"/>
          </a:p>
          <a:p>
            <a:pPr algn="r">
              <a:buNone/>
            </a:pPr>
            <a:endParaRPr lang="ru-RU" sz="4500" i="1" dirty="0" smtClean="0"/>
          </a:p>
          <a:p>
            <a:pPr algn="r">
              <a:buNone/>
            </a:pPr>
            <a:endParaRPr lang="ru-RU" sz="4500" i="1" dirty="0"/>
          </a:p>
          <a:p>
            <a:pPr algn="r">
              <a:buNone/>
            </a:pPr>
            <a:r>
              <a:rPr lang="ru-RU" sz="4500" i="1" dirty="0" smtClean="0"/>
              <a:t>Из </a:t>
            </a:r>
            <a:r>
              <a:rPr lang="ru-RU" sz="4500" i="1" dirty="0"/>
              <a:t>стихотворения </a:t>
            </a:r>
            <a:endParaRPr lang="ru-RU" sz="4500" i="1" dirty="0" smtClean="0"/>
          </a:p>
          <a:p>
            <a:pPr algn="r">
              <a:buNone/>
            </a:pPr>
            <a:r>
              <a:rPr lang="ru-RU" sz="4500" i="1" dirty="0" smtClean="0"/>
              <a:t>Александра </a:t>
            </a:r>
            <a:r>
              <a:rPr lang="ru-RU" sz="4500" i="1" dirty="0" err="1"/>
              <a:t>Городницкого</a:t>
            </a:r>
            <a:r>
              <a:rPr lang="ru-RU" sz="4500" i="1" dirty="0"/>
              <a:t> </a:t>
            </a:r>
            <a:endParaRPr lang="ru-RU" sz="4500" i="1" dirty="0" smtClean="0"/>
          </a:p>
          <a:p>
            <a:pPr algn="r">
              <a:buNone/>
            </a:pPr>
            <a:r>
              <a:rPr lang="ru-RU" sz="4500" i="1" dirty="0" smtClean="0"/>
              <a:t>«</a:t>
            </a:r>
            <a:r>
              <a:rPr lang="ru-RU" sz="4500" i="1" dirty="0"/>
              <a:t>Юрий Левитан</a:t>
            </a:r>
            <a:r>
              <a:rPr lang="ru-RU" sz="3600" i="1" dirty="0"/>
              <a:t>»</a:t>
            </a:r>
            <a:r>
              <a:rPr lang="ru-RU" dirty="0" smtClean="0"/>
              <a:t/>
            </a:r>
            <a:br>
              <a:rPr lang="ru-RU" dirty="0" smtClean="0"/>
            </a:br>
            <a:r>
              <a:rPr lang="ru-RU" dirty="0" smtClean="0"/>
              <a:t/>
            </a:r>
            <a:br>
              <a:rPr lang="ru-RU" dirty="0" smtClean="0"/>
            </a:br>
            <a:endParaRPr lang="ru-RU" dirty="0"/>
          </a:p>
        </p:txBody>
      </p:sp>
      <p:pic>
        <p:nvPicPr>
          <p:cNvPr id="5" name="Picture 2" descr="Голос эпохи. Юрий Борисович Левита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546" y="1214422"/>
            <a:ext cx="3615301" cy="3095602"/>
          </a:xfrm>
          <a:prstGeom prst="rect">
            <a:avLst/>
          </a:prstGeom>
          <a:noFill/>
        </p:spPr>
      </p:pic>
      <p:sp>
        <p:nvSpPr>
          <p:cNvPr id="6" name="Прямоугольник 5"/>
          <p:cNvSpPr/>
          <p:nvPr/>
        </p:nvSpPr>
        <p:spPr>
          <a:xfrm>
            <a:off x="1857356" y="4572008"/>
            <a:ext cx="4714908" cy="1754326"/>
          </a:xfrm>
          <a:prstGeom prst="rect">
            <a:avLst/>
          </a:prstGeom>
        </p:spPr>
        <p:txBody>
          <a:bodyPr wrap="square">
            <a:spAutoFit/>
          </a:bodyPr>
          <a:lstStyle/>
          <a:p>
            <a:pPr indent="342900" algn="just">
              <a:buNone/>
            </a:pPr>
            <a:r>
              <a:rPr lang="ru-RU" b="1" dirty="0" smtClean="0"/>
              <a:t>Юрий Борисович Левитан </a:t>
            </a:r>
            <a:r>
              <a:rPr lang="ru-RU" dirty="0" smtClean="0"/>
              <a:t>- диктор Всесоюзного радио,  обладатель редкого по тембру и выразительности голоса, человек, который был голосом № 1 во время Великой Отечественной войны и «личным врагом Гитлера».</a:t>
            </a:r>
            <a:endParaRPr lang="ru-RU"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edsovet.su/_ld/350/026052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6857999"/>
          </a:xfrm>
          <a:prstGeom prst="rect">
            <a:avLst/>
          </a:prstGeom>
          <a:noFill/>
        </p:spPr>
      </p:pic>
      <p:sp>
        <p:nvSpPr>
          <p:cNvPr id="2" name="Заголовок 1"/>
          <p:cNvSpPr>
            <a:spLocks noGrp="1"/>
          </p:cNvSpPr>
          <p:nvPr>
            <p:ph type="title"/>
          </p:nvPr>
        </p:nvSpPr>
        <p:spPr>
          <a:xfrm>
            <a:off x="428596" y="0"/>
            <a:ext cx="8229600" cy="1143000"/>
          </a:xfrm>
        </p:spPr>
        <p:txBody>
          <a:bodyPr/>
          <a:lstStyle/>
          <a:p>
            <a:r>
              <a:rPr lang="ru-RU" dirty="0" smtClean="0"/>
              <a:t>Голос эпохи</a:t>
            </a:r>
            <a:endParaRPr lang="ru-RU" dirty="0"/>
          </a:p>
        </p:txBody>
      </p:sp>
      <p:sp>
        <p:nvSpPr>
          <p:cNvPr id="3" name="Содержимое 2"/>
          <p:cNvSpPr>
            <a:spLocks noGrp="1"/>
          </p:cNvSpPr>
          <p:nvPr>
            <p:ph idx="1"/>
          </p:nvPr>
        </p:nvSpPr>
        <p:spPr>
          <a:xfrm>
            <a:off x="1643042" y="1428736"/>
            <a:ext cx="7143800" cy="5429264"/>
          </a:xfrm>
        </p:spPr>
        <p:txBody>
          <a:bodyPr>
            <a:normAutofit lnSpcReduction="10000"/>
          </a:bodyPr>
          <a:lstStyle/>
          <a:p>
            <a:pPr indent="342900" algn="just">
              <a:buNone/>
            </a:pPr>
            <a:endParaRPr lang="ru-RU" sz="2200" dirty="0" smtClean="0"/>
          </a:p>
          <a:p>
            <a:pPr indent="342900" algn="just"/>
            <a:endParaRPr lang="ru-RU" sz="2600" dirty="0" smtClean="0"/>
          </a:p>
          <a:p>
            <a:pPr indent="342900" algn="just"/>
            <a:r>
              <a:rPr lang="ru-RU" sz="2200" dirty="0" smtClean="0"/>
              <a:t>С голоса Юрия Левитана начиналось </a:t>
            </a:r>
            <a:r>
              <a:rPr lang="ru-RU" sz="2200" dirty="0"/>
              <a:t>каждое утро любого Советского </a:t>
            </a:r>
            <a:r>
              <a:rPr lang="ru-RU" sz="2200" dirty="0" smtClean="0"/>
              <a:t>человека.</a:t>
            </a:r>
          </a:p>
          <a:p>
            <a:pPr indent="342900" algn="just">
              <a:buNone/>
            </a:pPr>
            <a:endParaRPr lang="ru-RU" sz="2200" dirty="0" smtClean="0"/>
          </a:p>
          <a:p>
            <a:pPr indent="342900" algn="just"/>
            <a:r>
              <a:rPr lang="ru-RU" sz="2200" dirty="0" smtClean="0"/>
              <a:t>Его мужественный</a:t>
            </a:r>
            <a:r>
              <a:rPr lang="ru-RU" sz="2200" dirty="0"/>
              <a:t>, торжественный голос </a:t>
            </a:r>
            <a:r>
              <a:rPr lang="ru-RU" sz="2200" dirty="0" smtClean="0"/>
              <a:t>звучал </a:t>
            </a:r>
            <a:r>
              <a:rPr lang="ru-RU" sz="2200" dirty="0"/>
              <a:t>как </a:t>
            </a:r>
            <a:r>
              <a:rPr lang="ru-RU" sz="2200" dirty="0" smtClean="0"/>
              <a:t>набат. </a:t>
            </a:r>
            <a:r>
              <a:rPr lang="ru-RU" sz="2200" dirty="0"/>
              <a:t>Голос звал к защите, внушал уверенность в могуществе страны. </a:t>
            </a:r>
            <a:r>
              <a:rPr lang="ru-RU" sz="2200" dirty="0" smtClean="0"/>
              <a:t>Его голос был </a:t>
            </a:r>
            <a:r>
              <a:rPr lang="ru-RU" sz="2200" dirty="0"/>
              <a:t>символом победы и мощи нашего государства</a:t>
            </a:r>
            <a:r>
              <a:rPr lang="ru-RU" sz="2200" dirty="0" smtClean="0"/>
              <a:t>.</a:t>
            </a:r>
          </a:p>
          <a:p>
            <a:pPr algn="just">
              <a:buNone/>
            </a:pPr>
            <a:endParaRPr lang="ru-RU" sz="2200" dirty="0" smtClean="0"/>
          </a:p>
          <a:p>
            <a:pPr indent="342900" algn="just"/>
            <a:r>
              <a:rPr lang="ru-RU" sz="2200" dirty="0" smtClean="0"/>
              <a:t>Именно Юрию Левитану было доверено объявлять о Победе и взятии Берлина 4 мая 1945 года. Это он поведал миру, что “Великая Отечественная Война, которую вел советский народ против немецко-фашистских захватчиков, победоносно завершена”. </a:t>
            </a:r>
          </a:p>
          <a:p>
            <a:pPr algn="just"/>
            <a:endParaRPr lang="ru-RU" sz="3100" dirty="0"/>
          </a:p>
          <a:p>
            <a:pPr algn="just"/>
            <a:endParaRPr lang="ru-RU" sz="3100" dirty="0"/>
          </a:p>
          <a:p>
            <a:endParaRPr lang="ru-RU" dirty="0"/>
          </a:p>
        </p:txBody>
      </p:sp>
      <p:pic>
        <p:nvPicPr>
          <p:cNvPr id="6" name="Рисунок 5" descr="http://lh4.ggpht.com/-Uo-lw91oaww/VC2bqB_StTI/AAAAAAAHvV8/fS3Nr5H94do/levitan_thumb%25255B7%25255D.jpg?imgmax=80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34" y="0"/>
            <a:ext cx="1285884" cy="1143008"/>
          </a:xfrm>
          <a:prstGeom prst="rect">
            <a:avLst/>
          </a:prstGeom>
          <a:noFill/>
          <a:ln w="9525">
            <a:noFill/>
            <a:miter lim="800000"/>
            <a:headEnd/>
            <a:tailEnd/>
          </a:ln>
        </p:spPr>
      </p:pic>
      <p:sp>
        <p:nvSpPr>
          <p:cNvPr id="8" name="Прямоугольник 7"/>
          <p:cNvSpPr/>
          <p:nvPr/>
        </p:nvSpPr>
        <p:spPr>
          <a:xfrm>
            <a:off x="1571604" y="1285860"/>
            <a:ext cx="6435776" cy="738664"/>
          </a:xfrm>
          <a:prstGeom prst="rect">
            <a:avLst/>
          </a:prstGeom>
        </p:spPr>
        <p:txBody>
          <a:bodyPr wrap="square">
            <a:spAutoFit/>
          </a:bodyPr>
          <a:lstStyle/>
          <a:p>
            <a:r>
              <a:rPr lang="ru-RU" sz="2400" b="1" dirty="0"/>
              <a:t>«Внимание, говорит Москва</a:t>
            </a:r>
            <a:r>
              <a:rPr lang="ru-RU" sz="2400" b="1" dirty="0" smtClean="0"/>
              <a:t>!».........</a:t>
            </a:r>
          </a:p>
          <a:p>
            <a:endParaRPr lang="ru-RU" b="1" dirty="0"/>
          </a:p>
        </p:txBody>
      </p:sp>
      <p:pic>
        <p:nvPicPr>
          <p:cNvPr id="14338" name="Picture 2" descr="http://www.pravmir.ru/wp-content/uploads/2011/06/tmp4FF-10-580x4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7250" y="0"/>
            <a:ext cx="3076750" cy="214311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edsovet.su/_ld/350/026052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6857999"/>
          </a:xfrm>
          <a:prstGeom prst="rect">
            <a:avLst/>
          </a:prstGeom>
          <a:noFill/>
        </p:spPr>
      </p:pic>
      <p:sp>
        <p:nvSpPr>
          <p:cNvPr id="2" name="Заголовок 1"/>
          <p:cNvSpPr>
            <a:spLocks noGrp="1"/>
          </p:cNvSpPr>
          <p:nvPr>
            <p:ph type="title"/>
          </p:nvPr>
        </p:nvSpPr>
        <p:spPr>
          <a:xfrm>
            <a:off x="914400" y="0"/>
            <a:ext cx="8229600" cy="857232"/>
          </a:xfrm>
        </p:spPr>
        <p:txBody>
          <a:bodyPr>
            <a:normAutofit/>
          </a:bodyPr>
          <a:lstStyle/>
          <a:p>
            <a:r>
              <a:rPr lang="ru-RU" sz="4000" dirty="0" smtClean="0"/>
              <a:t>Урал - фронту</a:t>
            </a:r>
            <a:endParaRPr lang="ru-RU" sz="4000" dirty="0"/>
          </a:p>
        </p:txBody>
      </p:sp>
      <p:sp>
        <p:nvSpPr>
          <p:cNvPr id="3" name="Содержимое 2"/>
          <p:cNvSpPr>
            <a:spLocks noGrp="1"/>
          </p:cNvSpPr>
          <p:nvPr>
            <p:ph idx="1"/>
          </p:nvPr>
        </p:nvSpPr>
        <p:spPr>
          <a:xfrm>
            <a:off x="1714480" y="714356"/>
            <a:ext cx="7215238" cy="5197493"/>
          </a:xfrm>
        </p:spPr>
        <p:txBody>
          <a:bodyPr>
            <a:normAutofit/>
          </a:bodyPr>
          <a:lstStyle/>
          <a:p>
            <a:pPr algn="just"/>
            <a:r>
              <a:rPr lang="ru-RU" sz="2000" dirty="0" smtClean="0"/>
              <a:t>Грозные боевые машины полностью произведены на Уральской Земле. Металл плавили и прокатывали сталевары Свердловска (Екатеринбург), Тагила, Серова, Первоуральска, Алапаевска, Кушвы. От других заводов Урала получали моторы, орудия, радиопередатчики, агрегаты. Сборка машин была в Нижнем Тагиле.</a:t>
            </a:r>
          </a:p>
          <a:p>
            <a:pPr algn="just"/>
            <a:r>
              <a:rPr lang="ru-RU" sz="2000" dirty="0" smtClean="0"/>
              <a:t>В годы Великой Отечественной войны Челябинская область стала кузницей Победы, обеспечивая фронт металлом, боеприпасами и боевой техникой</a:t>
            </a:r>
            <a:r>
              <a:rPr lang="ru-RU" sz="2000" b="1" dirty="0" smtClean="0"/>
              <a:t>.</a:t>
            </a:r>
            <a:r>
              <a:rPr lang="ru-RU" sz="2000" dirty="0" smtClean="0"/>
              <a:t> </a:t>
            </a:r>
          </a:p>
          <a:p>
            <a:pPr algn="just"/>
            <a:r>
              <a:rPr lang="ru-RU" sz="2000" dirty="0" smtClean="0"/>
              <a:t>На Магнитогорском металлургическом комбинате уже через два часа после сообщения о начале войны принимается решение о переводе ряда печей на выпуск специального металла.</a:t>
            </a:r>
          </a:p>
          <a:p>
            <a:endParaRPr lang="ru-RU" dirty="0" smtClean="0"/>
          </a:p>
          <a:p>
            <a:endParaRPr lang="ru-RU" dirty="0"/>
          </a:p>
        </p:txBody>
      </p:sp>
      <p:pic>
        <p:nvPicPr>
          <p:cNvPr id="1025" name="Picture 1" descr="C:\Documents and Settings\Я\Рабочий стол\192 - ОЛИПИАДА\Урал в годы Великой Отечественной войны\скачанные файлы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950" y="4888738"/>
            <a:ext cx="2428892" cy="1741470"/>
          </a:xfrm>
          <a:prstGeom prst="rect">
            <a:avLst/>
          </a:prstGeom>
          <a:noFill/>
        </p:spPr>
      </p:pic>
      <p:pic>
        <p:nvPicPr>
          <p:cNvPr id="6" name="Picture 1" descr="C:\Documents and Settings\Я\Рабочий стол\192 - ОЛИПИАДА\Урал в годы Великой Отечественной войны\скачанные файлы (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430" y="4929198"/>
            <a:ext cx="2638425" cy="17335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edsovet.su/_ld/350/026052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6857999"/>
          </a:xfrm>
          <a:prstGeom prst="rect">
            <a:avLst/>
          </a:prstGeom>
          <a:noFill/>
        </p:spPr>
      </p:pic>
      <p:sp>
        <p:nvSpPr>
          <p:cNvPr id="2" name="Заголовок 1"/>
          <p:cNvSpPr>
            <a:spLocks noGrp="1"/>
          </p:cNvSpPr>
          <p:nvPr>
            <p:ph type="title"/>
          </p:nvPr>
        </p:nvSpPr>
        <p:spPr>
          <a:xfrm>
            <a:off x="914400" y="0"/>
            <a:ext cx="8229600" cy="857232"/>
          </a:xfrm>
        </p:spPr>
        <p:txBody>
          <a:bodyPr>
            <a:normAutofit/>
          </a:bodyPr>
          <a:lstStyle/>
          <a:p>
            <a:r>
              <a:rPr lang="ru-RU" sz="4000" dirty="0" smtClean="0"/>
              <a:t>Урал - фронту</a:t>
            </a:r>
            <a:endParaRPr lang="ru-RU" sz="4000" dirty="0"/>
          </a:p>
        </p:txBody>
      </p:sp>
      <p:sp>
        <p:nvSpPr>
          <p:cNvPr id="3" name="Содержимое 2"/>
          <p:cNvSpPr>
            <a:spLocks noGrp="1"/>
          </p:cNvSpPr>
          <p:nvPr>
            <p:ph idx="1"/>
          </p:nvPr>
        </p:nvSpPr>
        <p:spPr>
          <a:xfrm>
            <a:off x="1643042" y="714356"/>
            <a:ext cx="7358114" cy="5857916"/>
          </a:xfrm>
        </p:spPr>
        <p:txBody>
          <a:bodyPr>
            <a:normAutofit fontScale="32500" lnSpcReduction="20000"/>
          </a:bodyPr>
          <a:lstStyle/>
          <a:p>
            <a:pPr algn="just"/>
            <a:r>
              <a:rPr lang="ru-RU" sz="6200" dirty="0" smtClean="0"/>
              <a:t>Уже в первые месяцы Великой отечественной войны Челябинский тракторный завод перешел на выпуск танков.</a:t>
            </a:r>
          </a:p>
          <a:p>
            <a:pPr algn="just"/>
            <a:r>
              <a:rPr lang="ru-RU" sz="6200" dirty="0" smtClean="0"/>
              <a:t>В начале войны Челябинск обрел неофициальное имя – </a:t>
            </a:r>
            <a:r>
              <a:rPr lang="ru-RU" sz="6200" dirty="0" err="1" smtClean="0"/>
              <a:t>Танкоград</a:t>
            </a:r>
            <a:r>
              <a:rPr lang="ru-RU" sz="6200" dirty="0" smtClean="0"/>
              <a:t>. </a:t>
            </a:r>
          </a:p>
          <a:p>
            <a:pPr algn="just"/>
            <a:r>
              <a:rPr lang="ru-RU" sz="6200" dirty="0" smtClean="0"/>
              <a:t>За годы войны на заводе было произведено 18 тысяч боевых машин. </a:t>
            </a:r>
          </a:p>
          <a:p>
            <a:pPr algn="just"/>
            <a:r>
              <a:rPr lang="ru-RU" sz="6200" dirty="0" err="1" smtClean="0"/>
              <a:t>Челябинцы</a:t>
            </a:r>
            <a:r>
              <a:rPr lang="ru-RU" sz="6200" dirty="0" smtClean="0"/>
              <a:t> давали фронту танки Т-34, ставшие впоследствии известными всему миру. </a:t>
            </a:r>
          </a:p>
          <a:p>
            <a:pPr algn="just"/>
            <a:r>
              <a:rPr lang="ru-RU" sz="6200" dirty="0" smtClean="0"/>
              <a:t>Уральский завод тяжелого машиностроения (УЗТМ), </a:t>
            </a:r>
            <a:r>
              <a:rPr lang="ru-RU" sz="6200" dirty="0" err="1" smtClean="0"/>
              <a:t>Уралвагонзавод</a:t>
            </a:r>
            <a:r>
              <a:rPr lang="ru-RU" sz="6200" dirty="0" smtClean="0"/>
              <a:t> также превратились в мастерскую по производству бронетехники, в т.ч. танков «Т-34».</a:t>
            </a:r>
          </a:p>
          <a:p>
            <a:pPr algn="just"/>
            <a:r>
              <a:rPr lang="ru-RU" sz="6200" dirty="0" smtClean="0"/>
              <a:t>Всего за годы войны труженики УЗТМ дали, фронту более 5000 самоходных артиллерийских установок, 731 танк «Т-34», выпустили 3219 тяжелых и 6510 средних танковых корпусов, 7,1 тыс. танковых башен.</a:t>
            </a:r>
          </a:p>
          <a:p>
            <a:endParaRPr lang="ru-RU" dirty="0" smtClean="0"/>
          </a:p>
          <a:p>
            <a:pPr algn="just"/>
            <a:endParaRPr lang="ru-RU" dirty="0" smtClean="0"/>
          </a:p>
          <a:p>
            <a:endParaRPr lang="ru-RU" dirty="0"/>
          </a:p>
        </p:txBody>
      </p:sp>
      <p:pic>
        <p:nvPicPr>
          <p:cNvPr id="5124" name="Picture 4" descr="https://encrypted-tbn1.gstatic.com/images?q=tbn:ANd9GcTnJMU2sS-NJFxwFwU0DGjF0dqSkkQLOC5DlrpRrvBTGJ5Bu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08" y="4798724"/>
            <a:ext cx="3138199" cy="1841514"/>
          </a:xfrm>
          <a:prstGeom prst="rect">
            <a:avLst/>
          </a:prstGeom>
          <a:noFill/>
        </p:spPr>
      </p:pic>
      <p:pic>
        <p:nvPicPr>
          <p:cNvPr id="8" name="Picture 4" descr="2704955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132" y="4500570"/>
            <a:ext cx="3264826" cy="23574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edsovet.su/_ld/350/026052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p:spPr>
      </p:pic>
      <p:sp>
        <p:nvSpPr>
          <p:cNvPr id="2" name="Заголовок 1"/>
          <p:cNvSpPr>
            <a:spLocks noGrp="1"/>
          </p:cNvSpPr>
          <p:nvPr>
            <p:ph type="title"/>
          </p:nvPr>
        </p:nvSpPr>
        <p:spPr>
          <a:xfrm>
            <a:off x="571472" y="0"/>
            <a:ext cx="8229600" cy="1143000"/>
          </a:xfrm>
        </p:spPr>
        <p:txBody>
          <a:bodyPr>
            <a:normAutofit/>
          </a:bodyPr>
          <a:lstStyle/>
          <a:p>
            <a:r>
              <a:rPr lang="ru-RU" sz="4000" dirty="0" smtClean="0"/>
              <a:t>Урал - фронту</a:t>
            </a:r>
            <a:endParaRPr lang="ru-RU" sz="4000" dirty="0"/>
          </a:p>
        </p:txBody>
      </p:sp>
      <p:sp>
        <p:nvSpPr>
          <p:cNvPr id="3" name="Содержимое 2"/>
          <p:cNvSpPr>
            <a:spLocks noGrp="1"/>
          </p:cNvSpPr>
          <p:nvPr>
            <p:ph idx="1"/>
          </p:nvPr>
        </p:nvSpPr>
        <p:spPr>
          <a:xfrm>
            <a:off x="1928794" y="928670"/>
            <a:ext cx="7015154" cy="4525963"/>
          </a:xfrm>
        </p:spPr>
        <p:txBody>
          <a:bodyPr/>
          <a:lstStyle/>
          <a:p>
            <a:pPr algn="just"/>
            <a:r>
              <a:rPr lang="ru-RU" sz="2200" dirty="0" smtClean="0"/>
              <a:t>40% всей военной продукции страны, включая танки, пушки, артиллерийские установки, стрелковое оружие - это вклад Урала в окончательный разгром врага.</a:t>
            </a:r>
          </a:p>
          <a:p>
            <a:endParaRPr lang="ru-RU" dirty="0"/>
          </a:p>
        </p:txBody>
      </p:sp>
      <p:pic>
        <p:nvPicPr>
          <p:cNvPr id="13314" name="Picture 2" descr="http://russian7.ru/wp-content/uploads/2014/02/ZIS-30000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794" y="2571744"/>
            <a:ext cx="3689011" cy="2571768"/>
          </a:xfrm>
          <a:prstGeom prst="rect">
            <a:avLst/>
          </a:prstGeom>
          <a:noFill/>
        </p:spPr>
      </p:pic>
      <p:pic>
        <p:nvPicPr>
          <p:cNvPr id="13316" name="Picture 4" descr="https://encrypted-tbn1.gstatic.com/images?q=tbn:ANd9GcT4U6Qxv6xxfV-3-iTr8TQjHMv0bORNBlPSEe9fsiejtVXMank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570" y="4286256"/>
            <a:ext cx="3329985" cy="234430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edsovet.su/_ld/350/026052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p:spPr>
      </p:pic>
      <p:sp>
        <p:nvSpPr>
          <p:cNvPr id="2" name="Заголовок 1"/>
          <p:cNvSpPr>
            <a:spLocks noGrp="1"/>
          </p:cNvSpPr>
          <p:nvPr>
            <p:ph type="title"/>
          </p:nvPr>
        </p:nvSpPr>
        <p:spPr>
          <a:xfrm>
            <a:off x="428596" y="0"/>
            <a:ext cx="8715404" cy="1143000"/>
          </a:xfrm>
        </p:spPr>
        <p:txBody>
          <a:bodyPr>
            <a:noAutofit/>
          </a:bodyPr>
          <a:lstStyle/>
          <a:p>
            <a:r>
              <a:rPr lang="ru-RU" sz="3800" dirty="0" smtClean="0"/>
              <a:t>Урал - фронту</a:t>
            </a:r>
            <a:endParaRPr lang="ru-RU" sz="3800" dirty="0"/>
          </a:p>
        </p:txBody>
      </p:sp>
      <p:sp>
        <p:nvSpPr>
          <p:cNvPr id="3" name="Содержимое 2"/>
          <p:cNvSpPr>
            <a:spLocks noGrp="1"/>
          </p:cNvSpPr>
          <p:nvPr>
            <p:ph idx="1"/>
          </p:nvPr>
        </p:nvSpPr>
        <p:spPr>
          <a:xfrm>
            <a:off x="1500166" y="857232"/>
            <a:ext cx="7500990" cy="1928826"/>
          </a:xfrm>
        </p:spPr>
        <p:txBody>
          <a:bodyPr>
            <a:normAutofit/>
          </a:bodyPr>
          <a:lstStyle/>
          <a:p>
            <a:pPr algn="just"/>
            <a:r>
              <a:rPr lang="ru-RU" sz="2000" dirty="0" smtClean="0"/>
              <a:t>Уральский </a:t>
            </a:r>
            <a:r>
              <a:rPr lang="ru-RU" sz="2000" dirty="0" err="1" smtClean="0"/>
              <a:t>турбомоторный</a:t>
            </a:r>
            <a:r>
              <a:rPr lang="ru-RU" sz="2000" dirty="0" smtClean="0"/>
              <a:t> завод, объединившись с 5 эвакуированными заводами, стал крупнейшим в стране производителем дизель – моторов.</a:t>
            </a:r>
          </a:p>
          <a:p>
            <a:pPr algn="just"/>
            <a:r>
              <a:rPr lang="ru-RU" sz="2000" dirty="0" err="1" smtClean="0"/>
              <a:t>Уралмашзавод</a:t>
            </a:r>
            <a:r>
              <a:rPr lang="ru-RU" sz="2000" dirty="0" smtClean="0"/>
              <a:t> производил – самоходные артиллерийские установки СУ – 122, СУ – 100.</a:t>
            </a:r>
          </a:p>
          <a:p>
            <a:endParaRPr lang="ru-RU" dirty="0"/>
          </a:p>
        </p:txBody>
      </p:sp>
      <p:pic>
        <p:nvPicPr>
          <p:cNvPr id="4" name="Picture 2" descr="http://cdn.topwar.ru/uploads/posts/2012-06/1340164368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0298" y="2500306"/>
            <a:ext cx="2620276" cy="1819220"/>
          </a:xfrm>
          <a:prstGeom prst="rect">
            <a:avLst/>
          </a:prstGeom>
          <a:noFill/>
        </p:spPr>
      </p:pic>
      <p:pic>
        <p:nvPicPr>
          <p:cNvPr id="4100" name="Picture 4" descr="http://armor.kiev.ua/Tanks/WWII/SU100/su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570" y="2500306"/>
            <a:ext cx="3071834" cy="1808970"/>
          </a:xfrm>
          <a:prstGeom prst="rect">
            <a:avLst/>
          </a:prstGeom>
          <a:noFill/>
        </p:spPr>
      </p:pic>
      <p:sp>
        <p:nvSpPr>
          <p:cNvPr id="4101" name="Rectangle 5"/>
          <p:cNvSpPr>
            <a:spLocks noChangeArrowheads="1"/>
          </p:cNvSpPr>
          <p:nvPr/>
        </p:nvSpPr>
        <p:spPr bwMode="auto">
          <a:xfrm>
            <a:off x="1714480" y="4286256"/>
            <a:ext cx="728667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lang="ru-RU" sz="1600" dirty="0" smtClean="0">
                <a:latin typeface="Times New Roman" pitchFamily="18" charset="0"/>
                <a:ea typeface="Times New Roman" pitchFamily="18" charset="0"/>
                <a:cs typeface="Times New Roman" pitchFamily="18" charset="0"/>
              </a:rPr>
              <a:t> </a:t>
            </a:r>
            <a:r>
              <a:rPr kumimoji="0" lang="ru-RU" sz="2000" i="0" strike="noStrike" cap="none" normalizeH="0" baseline="0" dirty="0" err="1" smtClean="0">
                <a:ln>
                  <a:noFill/>
                </a:ln>
                <a:solidFill>
                  <a:schemeClr val="tx1"/>
                </a:solidFill>
                <a:effectLst/>
                <a:ea typeface="Times New Roman" pitchFamily="18" charset="0"/>
                <a:cs typeface="Times New Roman" pitchFamily="18" charset="0"/>
              </a:rPr>
              <a:t>Первоуральский</a:t>
            </a:r>
            <a:r>
              <a:rPr kumimoji="0" lang="ru-RU" sz="2000" i="0" strike="noStrike" cap="none" normalizeH="0" baseline="0" dirty="0" smtClean="0">
                <a:ln>
                  <a:noFill/>
                </a:ln>
                <a:solidFill>
                  <a:schemeClr val="tx1"/>
                </a:solidFill>
                <a:effectLst/>
                <a:ea typeface="Times New Roman" pitchFamily="18" charset="0"/>
                <a:cs typeface="Times New Roman" pitchFamily="18" charset="0"/>
              </a:rPr>
              <a:t> </a:t>
            </a:r>
            <a:r>
              <a:rPr kumimoji="0" lang="ru-RU" sz="2000" i="0" strike="noStrike" cap="none" normalizeH="0" baseline="0" dirty="0" err="1" smtClean="0">
                <a:ln>
                  <a:noFill/>
                </a:ln>
                <a:solidFill>
                  <a:schemeClr val="tx1"/>
                </a:solidFill>
                <a:effectLst/>
                <a:ea typeface="Times New Roman" pitchFamily="18" charset="0"/>
                <a:cs typeface="Times New Roman" pitchFamily="18" charset="0"/>
              </a:rPr>
              <a:t>Новотрубный</a:t>
            </a:r>
            <a:r>
              <a:rPr kumimoji="0" lang="ru-RU" sz="2000" i="0" strike="noStrike" cap="none" normalizeH="0" baseline="0" dirty="0" smtClean="0">
                <a:ln>
                  <a:noFill/>
                </a:ln>
                <a:solidFill>
                  <a:schemeClr val="tx1"/>
                </a:solidFill>
                <a:effectLst/>
                <a:ea typeface="Times New Roman" pitchFamily="18" charset="0"/>
                <a:cs typeface="Times New Roman" pitchFamily="18" charset="0"/>
              </a:rPr>
              <a:t> завод и </a:t>
            </a:r>
            <a:r>
              <a:rPr kumimoji="0" lang="ru-RU" sz="2000" i="0" strike="noStrike" cap="none" normalizeH="0" baseline="0" dirty="0" err="1" smtClean="0">
                <a:ln>
                  <a:noFill/>
                </a:ln>
                <a:solidFill>
                  <a:schemeClr val="tx1"/>
                </a:solidFill>
                <a:effectLst/>
                <a:ea typeface="Times New Roman" pitchFamily="18" charset="0"/>
                <a:cs typeface="Times New Roman" pitchFamily="18" charset="0"/>
              </a:rPr>
              <a:t>Уралхиммаш</a:t>
            </a:r>
            <a:r>
              <a:rPr kumimoji="0" lang="ru-RU" sz="2000" i="0" strike="noStrike" cap="none" normalizeH="0" baseline="0" dirty="0" smtClean="0">
                <a:ln>
                  <a:noFill/>
                </a:ln>
                <a:solidFill>
                  <a:schemeClr val="tx1"/>
                </a:solidFill>
                <a:effectLst/>
                <a:ea typeface="Times New Roman" pitchFamily="18" charset="0"/>
                <a:cs typeface="Times New Roman" pitchFamily="18" charset="0"/>
              </a:rPr>
              <a:t> выпускал минометы</a:t>
            </a:r>
            <a:r>
              <a:rPr kumimoji="0" lang="ru-RU" sz="2000" b="0" i="0" strike="noStrike" cap="none" normalizeH="0" baseline="0" dirty="0" smtClean="0">
                <a:ln>
                  <a:noFill/>
                </a:ln>
                <a:solidFill>
                  <a:schemeClr val="tx1"/>
                </a:solidFill>
                <a:effectLst/>
                <a:ea typeface="Times New Roman" pitchFamily="18" charset="0"/>
                <a:cs typeface="Times New Roman" pitchFamily="18" charset="0"/>
              </a:rPr>
              <a:t>.</a:t>
            </a:r>
            <a:endParaRPr kumimoji="0" lang="ru-RU" sz="2000" b="0" i="0" strike="noStrike" cap="none" normalizeH="0" baseline="0" dirty="0" smtClean="0">
              <a:ln>
                <a:noFill/>
              </a:ln>
              <a:solidFill>
                <a:schemeClr val="tx1"/>
              </a:solidFill>
              <a:effectLst/>
            </a:endParaRPr>
          </a:p>
        </p:txBody>
      </p:sp>
      <p:pic>
        <p:nvPicPr>
          <p:cNvPr id="4103" name="Picture 7" descr="https://encrypted-tbn3.gstatic.com/images?q=tbn:ANd9GcQFW45EAvJCDFhvSzJaa_ZQMR4DXckNM5mVqfZPG18hjdCAa6G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41" y="4786322"/>
            <a:ext cx="2576690" cy="1857364"/>
          </a:xfrm>
          <a:prstGeom prst="rect">
            <a:avLst/>
          </a:prstGeom>
          <a:noFill/>
        </p:spPr>
      </p:pic>
      <p:pic>
        <p:nvPicPr>
          <p:cNvPr id="4105" name="Picture 9" descr="http://cdn.topwar.ru/uploads/posts/2014-03/1394590246_obl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00760" y="4714884"/>
            <a:ext cx="2736442" cy="187959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TotalTime>
  <Words>867</Words>
  <Application>Microsoft Office PowerPoint</Application>
  <PresentationFormat>Экран (4:3)</PresentationFormat>
  <Paragraphs>145</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Вклад Урала в победу в Великой Отечественной Войне</vt:lpstr>
      <vt:lpstr>Содержание </vt:lpstr>
      <vt:lpstr>Начало войны</vt:lpstr>
      <vt:lpstr>Голос эпохи</vt:lpstr>
      <vt:lpstr>Голос эпохи</vt:lpstr>
      <vt:lpstr>Урал - фронту</vt:lpstr>
      <vt:lpstr>Урал - фронту</vt:lpstr>
      <vt:lpstr>Урал - фронту</vt:lpstr>
      <vt:lpstr>Урал - фронту</vt:lpstr>
      <vt:lpstr>Урал - фронту</vt:lpstr>
      <vt:lpstr>Знаменитые уральцы</vt:lpstr>
      <vt:lpstr>Уральский добровольческий танковый корпус</vt:lpstr>
      <vt:lpstr>Плакаты </vt:lpstr>
      <vt:lpstr>Память о доблести</vt:lpstr>
      <vt:lpstr>Память о доблести</vt:lpstr>
      <vt:lpstr>Память о доблести</vt:lpstr>
      <vt:lpstr>Память о доблести</vt:lpstr>
      <vt:lpstr>Окончание войны</vt:lpstr>
      <vt:lpstr>Презентация PowerPoint</vt:lpstr>
      <vt:lpstr>Электронные ресурсы</vt:lpstr>
    </vt:vector>
  </TitlesOfParts>
  <Company>Скши №139</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УРАЛ В ГОДЫ ВЕЛИКОЙ ОТЕЧЕСТВЕННОЙ ВОЙНЫ</dc:title>
  <dc:creator>Apple-116</dc:creator>
  <cp:lastModifiedBy>Perceptron</cp:lastModifiedBy>
  <cp:revision>63</cp:revision>
  <dcterms:created xsi:type="dcterms:W3CDTF">2015-03-16T05:23:31Z</dcterms:created>
  <dcterms:modified xsi:type="dcterms:W3CDTF">2015-04-16T19:34:06Z</dcterms:modified>
</cp:coreProperties>
</file>