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notesMasterIdLst>
    <p:notesMasterId r:id="rId41"/>
  </p:notesMasterIdLst>
  <p:handoutMasterIdLst>
    <p:handoutMasterId r:id="rId42"/>
  </p:handoutMasterIdLst>
  <p:sldIdLst>
    <p:sldId id="257" r:id="rId2"/>
    <p:sldId id="304" r:id="rId3"/>
    <p:sldId id="339" r:id="rId4"/>
    <p:sldId id="307" r:id="rId5"/>
    <p:sldId id="306" r:id="rId6"/>
    <p:sldId id="341" r:id="rId7"/>
    <p:sldId id="343" r:id="rId8"/>
    <p:sldId id="344" r:id="rId9"/>
    <p:sldId id="345" r:id="rId10"/>
    <p:sldId id="346" r:id="rId11"/>
    <p:sldId id="347" r:id="rId12"/>
    <p:sldId id="376" r:id="rId13"/>
    <p:sldId id="377" r:id="rId14"/>
    <p:sldId id="349" r:id="rId15"/>
    <p:sldId id="350" r:id="rId16"/>
    <p:sldId id="351" r:id="rId17"/>
    <p:sldId id="352" r:id="rId18"/>
    <p:sldId id="355" r:id="rId19"/>
    <p:sldId id="356" r:id="rId20"/>
    <p:sldId id="358" r:id="rId21"/>
    <p:sldId id="359" r:id="rId22"/>
    <p:sldId id="375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78" r:id="rId39"/>
    <p:sldId id="310" r:id="rId40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2" autoAdjust="0"/>
    <p:restoredTop sz="94660"/>
  </p:normalViewPr>
  <p:slideViewPr>
    <p:cSldViewPr>
      <p:cViewPr varScale="1">
        <p:scale>
          <a:sx n="102" d="100"/>
          <a:sy n="102" d="100"/>
        </p:scale>
        <p:origin x="52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73E46-6D44-4DD2-A471-47E2CE075EC2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06223-E576-4F16-AECB-6D2B0497D0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245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5087D-9D19-4576-BAF0-2C1263A90F81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DD48B-A900-470C-9A3A-04FE39CDE0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08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DFB6-01C1-4F6F-B148-E5B14E01793F}" type="datetime1">
              <a:rPr lang="ru-RU" smtClean="0">
                <a:solidFill>
                  <a:srgbClr val="464653"/>
                </a:solidFill>
              </a:rPr>
              <a:pPr/>
              <a:t>10.02.2017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5BEF-EA11-4D62-AAEF-267CFE339DE1}" type="datetime1">
              <a:rPr lang="ru-RU" smtClean="0">
                <a:solidFill>
                  <a:srgbClr val="464653"/>
                </a:solidFill>
              </a:rPr>
              <a:pPr/>
              <a:t>10.02.2017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CF22-BE2F-47B0-AFB4-EA7BA4112E8E}" type="datetime1">
              <a:rPr lang="ru-RU" smtClean="0">
                <a:solidFill>
                  <a:srgbClr val="464653"/>
                </a:solidFill>
              </a:rPr>
              <a:pPr/>
              <a:t>10.02.2017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EC973-FD3C-48E9-BF44-1B63597380E0}" type="datetime1">
              <a:rPr lang="ru-RU" smtClean="0">
                <a:solidFill>
                  <a:srgbClr val="464653"/>
                </a:solidFill>
              </a:rPr>
              <a:pPr/>
              <a:t>10.02.2017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5D2E-F1D7-4BEA-8E5F-B4203E4ADDEC}" type="datetime1">
              <a:rPr lang="ru-RU" smtClean="0">
                <a:solidFill>
                  <a:srgbClr val="DDE9EC"/>
                </a:solidFill>
              </a:rPr>
              <a:pPr/>
              <a:t>10.02.2017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DE9EC"/>
                </a:solidFill>
              </a:rPr>
              <a:pPr/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FF6E-0BEB-4C02-8724-4F26A689373E}" type="datetime1">
              <a:rPr lang="ru-RU" smtClean="0">
                <a:solidFill>
                  <a:srgbClr val="464653"/>
                </a:solidFill>
              </a:rPr>
              <a:pPr/>
              <a:t>10.02.2017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8BA4-E5B1-499A-8C95-F862B1A0130B}" type="datetime1">
              <a:rPr lang="ru-RU" smtClean="0">
                <a:solidFill>
                  <a:srgbClr val="464653"/>
                </a:solidFill>
              </a:rPr>
              <a:pPr/>
              <a:t>10.02.2017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99CE-EC95-43AF-B5ED-97AEC91E3BEA}" type="datetime1">
              <a:rPr lang="ru-RU" smtClean="0">
                <a:solidFill>
                  <a:srgbClr val="464653"/>
                </a:solidFill>
              </a:rPr>
              <a:pPr/>
              <a:t>10.02.2017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C607-12C8-4C05-8C6E-2A131839EC57}" type="datetime1">
              <a:rPr lang="ru-RU" smtClean="0">
                <a:solidFill>
                  <a:srgbClr val="464653"/>
                </a:solidFill>
              </a:rPr>
              <a:pPr/>
              <a:t>10.02.2017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6E62-F094-4DA7-8556-8CC5C52EE7E7}" type="datetime1">
              <a:rPr lang="ru-RU" smtClean="0">
                <a:solidFill>
                  <a:srgbClr val="464653"/>
                </a:solidFill>
              </a:rPr>
              <a:pPr/>
              <a:t>10.02.2017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099AF-38D0-4C4E-B626-EF51D330E513}" type="datetime1">
              <a:rPr lang="ru-RU" smtClean="0">
                <a:solidFill>
                  <a:srgbClr val="DDE9EC"/>
                </a:solidFill>
              </a:rPr>
              <a:pPr/>
              <a:t>10.02.2017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DE9E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DE9EC"/>
                </a:solidFill>
              </a:rPr>
              <a:pPr/>
              <a:t>‹#›</a:t>
            </a:fld>
            <a:endParaRPr lang="ru-RU">
              <a:solidFill>
                <a:srgbClr val="DDE9EC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4A7CCE6-CDF5-4959-9445-FB3B8337892F}" type="datetime1">
              <a:rPr lang="ru-RU" smtClean="0"/>
              <a:pPr/>
              <a:t>10.02.2017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528392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chemeClr val="bg1">
                    <a:lumMod val="85000"/>
                  </a:schemeClr>
                </a:solidFill>
              </a:rPr>
              <a:t>Опыт </a:t>
            </a:r>
            <a:r>
              <a:rPr lang="ru-RU" sz="3000" b="1" dirty="0">
                <a:solidFill>
                  <a:schemeClr val="bg1">
                    <a:lumMod val="85000"/>
                  </a:schemeClr>
                </a:solidFill>
              </a:rPr>
              <a:t>Свердловской </a:t>
            </a:r>
            <a:r>
              <a:rPr lang="ru-RU" sz="3000" b="1" dirty="0" smtClean="0">
                <a:solidFill>
                  <a:schemeClr val="bg1">
                    <a:lumMod val="85000"/>
                  </a:schemeClr>
                </a:solidFill>
              </a:rPr>
              <a:t>области по проведению </a:t>
            </a:r>
            <a:r>
              <a:rPr lang="ru-RU" sz="3000" b="1" dirty="0">
                <a:solidFill>
                  <a:schemeClr val="bg1">
                    <a:lumMod val="85000"/>
                  </a:schemeClr>
                </a:solidFill>
              </a:rPr>
              <a:t>олимпиад профессионального мастерства с участием инвалидов и лиц с ограниченными возможностями здоровья</a:t>
            </a:r>
            <a:endParaRPr lang="ru-RU" sz="3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131840" y="4149080"/>
            <a:ext cx="5554960" cy="249463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С.Л. Чешко, </a:t>
            </a:r>
          </a:p>
          <a:p>
            <a:pPr marL="0" indent="0" algn="r"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заведующая отделением инклюзивного профессионального образования ГБПОУ СО «</a:t>
            </a:r>
            <a:r>
              <a:rPr lang="ru-RU" sz="2900" dirty="0" err="1" smtClean="0">
                <a:solidFill>
                  <a:schemeClr val="bg1"/>
                </a:solidFill>
              </a:rPr>
              <a:t>Сысертский</a:t>
            </a:r>
            <a:r>
              <a:rPr lang="ru-RU" sz="2900" dirty="0" smtClean="0">
                <a:solidFill>
                  <a:schemeClr val="bg1"/>
                </a:solidFill>
              </a:rPr>
              <a:t> социально-экономический техникум «Родник»</a:t>
            </a:r>
          </a:p>
          <a:p>
            <a:pPr marL="0" indent="0" algn="r">
              <a:buNone/>
            </a:pPr>
            <a:endParaRPr lang="ru-RU" sz="29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ru-RU" sz="2900" dirty="0" smtClean="0">
                <a:solidFill>
                  <a:schemeClr val="bg1"/>
                </a:solidFill>
              </a:rPr>
              <a:t>10.02.2017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50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Театр моды «Престиж»</a:t>
            </a:r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 smtClean="0"/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Областной техникум дизайна и сервиса г.Екатеринбург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5842" name="Picture 2" descr="C:\Users\User\Desktop\фото для презентации на 24.03\Швея\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651115"/>
            <a:ext cx="5111750" cy="5096982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10</a:t>
            </a:fld>
            <a:endParaRPr lang="ru-RU">
              <a:solidFill>
                <a:srgbClr val="46465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3050"/>
            <a:ext cx="3322669" cy="151287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Программа</a:t>
            </a:r>
            <a:br>
              <a:rPr lang="ru-RU" sz="2400" dirty="0" smtClean="0"/>
            </a:br>
            <a:r>
              <a:rPr lang="ru-RU" sz="2400" dirty="0" smtClean="0"/>
              <a:t> «Токарь-универсал» (обучающиеся с нарушениями слуха)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214554"/>
            <a:ext cx="3008313" cy="421484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6 участников- представителей: </a:t>
            </a:r>
          </a:p>
          <a:p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dirty="0" smtClean="0">
                <a:solidFill>
                  <a:schemeClr val="bg1"/>
                </a:solidFill>
              </a:rPr>
              <a:t>ГАПОУ СО «Екатеринбургский промышленно-технологический техникум им. В.М. Курочкина» и </a:t>
            </a:r>
          </a:p>
          <a:p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dirty="0" smtClean="0">
                <a:solidFill>
                  <a:schemeClr val="bg1"/>
                </a:solidFill>
              </a:rPr>
              <a:t>ГАПОУ СО «Нижнетагильский техникум металлообрабатывающих производств и сервиса»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11</a:t>
            </a:fld>
            <a:endParaRPr lang="ru-RU">
              <a:solidFill>
                <a:srgbClr val="464653"/>
              </a:solidFill>
            </a:endParaRPr>
          </a:p>
        </p:txBody>
      </p:sp>
      <p:pic>
        <p:nvPicPr>
          <p:cNvPr id="36866" name="Picture 2" descr="C:\Users\User\Downloads\Олимпиада 3 фото\IMG_56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495690"/>
            <a:ext cx="5111750" cy="340783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000496" y="52149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Площадка ГАПОУ СО «Екатеринбургский промышленно-технологический техникум им. В.М. Курочкина»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43956" cy="1582726"/>
          </a:xfrm>
        </p:spPr>
        <p:txBody>
          <a:bodyPr>
            <a:noAutofit/>
          </a:bodyPr>
          <a:lstStyle/>
          <a:p>
            <a:r>
              <a:rPr lang="ru-RU" sz="2800" dirty="0" smtClean="0"/>
              <a:t>Межрегиональный открытый конкурс профессионального мастерства по компетенции «Токарь-универсал» (Уральский федеральный округ) декабрь 2016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12</a:t>
            </a:fld>
            <a:endParaRPr lang="ru-RU">
              <a:solidFill>
                <a:srgbClr val="464653"/>
              </a:solidFill>
            </a:endParaRPr>
          </a:p>
        </p:txBody>
      </p:sp>
      <p:pic>
        <p:nvPicPr>
          <p:cNvPr id="1026" name="Picture 2" descr="H:\мамино с бука\ноябрь 2016\ОМО Токарь 6-9 декабря 2016\фото токарь\IMG_6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606" y="1600200"/>
            <a:ext cx="7062788" cy="4708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Участники – студенты с нарушениями слуха профессиональных образовательных организаций </a:t>
            </a:r>
            <a:r>
              <a:rPr lang="ru-RU" sz="3200" dirty="0" err="1" smtClean="0"/>
              <a:t>УрФО</a:t>
            </a:r>
            <a:endParaRPr lang="ru-RU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57676" cy="52578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Златоустовский индустриальный колледж им. П.П.Аносова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Техникум-интернат инвалидов им. И.И. Шуба (г.Челябинск)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Нижнетагильский техникум металлообрабатывающих производств и сервиса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Екатеринбургский промышленно-технологический техникум им. В.М. Курочкина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13</a:t>
            </a:fld>
            <a:endParaRPr lang="ru-RU">
              <a:solidFill>
                <a:srgbClr val="464653"/>
              </a:solidFill>
            </a:endParaRPr>
          </a:p>
        </p:txBody>
      </p:sp>
      <p:pic>
        <p:nvPicPr>
          <p:cNvPr id="2050" name="Picture 2" descr="H:\мамино с бука\ноябрь 2016\ОМО Токарь 6-9 декабря 2016\фото токарь\IMG_64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4559" y="2214554"/>
            <a:ext cx="4492241" cy="29948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Мастер-класс для педагогов «Одежда для животных»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14</a:t>
            </a:fld>
            <a:endParaRPr lang="ru-RU">
              <a:solidFill>
                <a:srgbClr val="464653"/>
              </a:solidFill>
            </a:endParaRPr>
          </a:p>
        </p:txBody>
      </p:sp>
      <p:pic>
        <p:nvPicPr>
          <p:cNvPr id="38914" name="Picture 2" descr="H:\отделение сопровождения профобразования лиц с ОВЗ\РАБОТА\март 2016\отчеты+ОВЗ\Швея\Фото Олимпиады 3 этап Швея\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4038600" cy="3191684"/>
          </a:xfrm>
          <a:prstGeom prst="rect">
            <a:avLst/>
          </a:prstGeom>
          <a:noFill/>
        </p:spPr>
      </p:pic>
      <p:pic>
        <p:nvPicPr>
          <p:cNvPr id="38915" name="Picture 3" descr="C:\Users\User\Downloads\P10905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876"/>
            <a:ext cx="4038600" cy="302895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85720" y="5072074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Областной техникум дизайна и сервиса (г.Екатеринбург, 2016 г.)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92971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Профессиональная </a:t>
            </a:r>
            <a:r>
              <a:rPr lang="ru-RU" dirty="0" err="1" smtClean="0"/>
              <a:t>игра-квест</a:t>
            </a:r>
            <a:r>
              <a:rPr lang="ru-RU" dirty="0" smtClean="0"/>
              <a:t> «Профи» (</a:t>
            </a:r>
            <a:r>
              <a:rPr lang="ru-RU" dirty="0" err="1" smtClean="0"/>
              <a:t>Ирбитский</a:t>
            </a:r>
            <a:r>
              <a:rPr lang="ru-RU" dirty="0" smtClean="0"/>
              <a:t> политехникум)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15</a:t>
            </a:fld>
            <a:endParaRPr lang="ru-RU">
              <a:solidFill>
                <a:srgbClr val="464653"/>
              </a:solidFill>
            </a:endParaRPr>
          </a:p>
        </p:txBody>
      </p:sp>
      <p:pic>
        <p:nvPicPr>
          <p:cNvPr id="39938" name="Picture 2" descr="C:\Users\User\Downloads\DSC003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4598472" cy="344885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514351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Станция по профессии  «Рабочий по комплексному обслуживанию и ремонту зданий»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9939" name="Picture 3" descr="C:\Users\User\Downloads\DSC003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3383" y="2993207"/>
            <a:ext cx="4486335" cy="336475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214942" y="1571612"/>
            <a:ext cx="3500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Станция по профессии  «Маляр»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Ранняя профориентация (</a:t>
            </a:r>
            <a:r>
              <a:rPr lang="ru-RU" dirty="0" err="1" smtClean="0"/>
              <a:t>Ирбитский</a:t>
            </a:r>
            <a:r>
              <a:rPr lang="ru-RU" dirty="0" smtClean="0"/>
              <a:t> политехникум)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16</a:t>
            </a:fld>
            <a:endParaRPr lang="ru-RU">
              <a:solidFill>
                <a:srgbClr val="464653"/>
              </a:solidFill>
            </a:endParaRPr>
          </a:p>
        </p:txBody>
      </p:sp>
      <p:pic>
        <p:nvPicPr>
          <p:cNvPr id="40962" name="Picture 2" descr="C:\Users\User\Downloads\DSC002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4038600" cy="3028950"/>
          </a:xfrm>
          <a:prstGeom prst="rect">
            <a:avLst/>
          </a:prstGeom>
          <a:noFill/>
        </p:spPr>
      </p:pic>
      <p:pic>
        <p:nvPicPr>
          <p:cNvPr id="40963" name="Picture 3" descr="C:\Users\User\Downloads\DSC002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35756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«Старты надежд»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2000240"/>
            <a:ext cx="375761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Екатеринбургский промышленно-технологический техникум им. Курочкина, 2016 год</a:t>
            </a:r>
          </a:p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(Соревнования для детей с нарушением слуха)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17</a:t>
            </a:fld>
            <a:endParaRPr lang="ru-RU">
              <a:solidFill>
                <a:srgbClr val="464653"/>
              </a:solidFill>
            </a:endParaRPr>
          </a:p>
        </p:txBody>
      </p:sp>
      <p:pic>
        <p:nvPicPr>
          <p:cNvPr id="41986" name="Picture 2" descr="H:\отделение сопровождения профобразования лиц с ОВЗ\РАБОТА\март 2016\Курочкина\DSC012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1357298"/>
            <a:ext cx="4884224" cy="3663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3219" y="2219781"/>
            <a:ext cx="5913105" cy="2380380"/>
          </a:xfrm>
          <a:effectLst>
            <a:outerShdw blurRad="50800" dist="38100" dir="2700000" algn="tl" rotWithShape="0">
              <a:schemeClr val="tx2">
                <a:lumMod val="75000"/>
                <a:alpha val="40000"/>
              </a:schemeClr>
            </a:outerShdw>
          </a:effectLst>
        </p:spPr>
        <p:txBody>
          <a:bodyPr lIns="80165" tIns="40083" rIns="80165" bIns="40083">
            <a:noAutofit/>
          </a:bodyPr>
          <a:lstStyle/>
          <a:p>
            <a:pPr algn="l">
              <a:lnSpc>
                <a:spcPct val="120000"/>
              </a:lnSpc>
            </a:pPr>
            <a:r>
              <a:rPr lang="ru-RU" sz="3200" dirty="0" smtClean="0">
                <a:solidFill>
                  <a:srgbClr val="003C95"/>
                </a:solidFill>
                <a:latin typeface="+mj-lt"/>
                <a:cs typeface="Tahoma"/>
              </a:rPr>
              <a:t>Чемпионат для </a:t>
            </a:r>
            <a:r>
              <a:rPr lang="ru-RU" sz="3200" dirty="0">
                <a:solidFill>
                  <a:srgbClr val="003C95"/>
                </a:solidFill>
                <a:latin typeface="+mj-lt"/>
                <a:cs typeface="Tahoma"/>
              </a:rPr>
              <a:t>людей </a:t>
            </a:r>
            <a:br>
              <a:rPr lang="ru-RU" sz="3200" dirty="0">
                <a:solidFill>
                  <a:srgbClr val="003C95"/>
                </a:solidFill>
                <a:latin typeface="+mj-lt"/>
                <a:cs typeface="Tahoma"/>
              </a:rPr>
            </a:br>
            <a:r>
              <a:rPr lang="ru-RU" sz="3200" dirty="0" smtClean="0">
                <a:solidFill>
                  <a:srgbClr val="003C95"/>
                </a:solidFill>
                <a:latin typeface="+mj-lt"/>
                <a:cs typeface="Tahoma"/>
              </a:rPr>
              <a:t>с инвалидностью </a:t>
            </a:r>
            <a:r>
              <a:rPr lang="en-US" sz="3200" dirty="0" smtClean="0">
                <a:solidFill>
                  <a:srgbClr val="003C95"/>
                </a:solidFill>
                <a:latin typeface="+mj-lt"/>
                <a:cs typeface="Tahoma"/>
              </a:rPr>
              <a:t/>
            </a:r>
            <a:br>
              <a:rPr lang="en-US" sz="3200" dirty="0" smtClean="0">
                <a:solidFill>
                  <a:srgbClr val="003C95"/>
                </a:solidFill>
                <a:latin typeface="+mj-lt"/>
                <a:cs typeface="Tahoma"/>
              </a:rPr>
            </a:br>
            <a:r>
              <a:rPr lang="ru-RU" sz="3200" b="1" dirty="0" err="1" smtClean="0">
                <a:solidFill>
                  <a:srgbClr val="003C95"/>
                </a:solidFill>
                <a:latin typeface="+mj-lt"/>
                <a:cs typeface="Tahoma"/>
              </a:rPr>
              <a:t>Abilympics</a:t>
            </a:r>
            <a:endParaRPr lang="en-US" sz="3000" dirty="0">
              <a:solidFill>
                <a:srgbClr val="003C95"/>
              </a:solidFill>
              <a:latin typeface="+mj-lt"/>
              <a:cs typeface="Tahoma"/>
            </a:endParaRPr>
          </a:p>
        </p:txBody>
      </p:sp>
      <p:pic>
        <p:nvPicPr>
          <p:cNvPr id="7" name="Рисунок 6" descr="http://abilympicspro.ru/netcat_files/1/27/minobr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5577" y="405952"/>
            <a:ext cx="2333873" cy="98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pp.vk.me/c631624/v631624025/49962/ivNLaW03gM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12366"/>
            <a:ext cx="1299010" cy="132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abilympicspro.ru/netcat_files/1/27/mintrud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490901"/>
            <a:ext cx="2272759" cy="70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Руководство по фирменному стилю на сайт\Логотип РГСУ\Горизонтальная сокращенная компоновка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4759" y="312366"/>
            <a:ext cx="2299241" cy="107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23723" y="5260510"/>
            <a:ext cx="8287726" cy="63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165" tIns="40083" rIns="80165" bIns="40083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01654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3C95"/>
                </a:solidFill>
                <a:latin typeface="+mj-lt"/>
                <a:cs typeface="Tahoma"/>
              </a:rPr>
              <a:t>Опыт Международной Федерации Абилимпикс (</a:t>
            </a:r>
            <a:r>
              <a:rPr lang="ru-RU" dirty="0" err="1" smtClean="0">
                <a:solidFill>
                  <a:srgbClr val="003C95"/>
                </a:solidFill>
                <a:latin typeface="+mj-lt"/>
                <a:cs typeface="Tahoma"/>
              </a:rPr>
              <a:t>International</a:t>
            </a:r>
            <a:r>
              <a:rPr lang="ru-RU" dirty="0" smtClean="0">
                <a:solidFill>
                  <a:srgbClr val="003C95"/>
                </a:solidFill>
                <a:latin typeface="+mj-lt"/>
                <a:cs typeface="Tahoma"/>
              </a:rPr>
              <a:t> </a:t>
            </a:r>
            <a:r>
              <a:rPr lang="ru-RU" dirty="0" err="1" smtClean="0">
                <a:solidFill>
                  <a:srgbClr val="003C95"/>
                </a:solidFill>
                <a:latin typeface="+mj-lt"/>
                <a:cs typeface="Tahoma"/>
              </a:rPr>
              <a:t>Abilympic</a:t>
            </a:r>
            <a:r>
              <a:rPr lang="ru-RU" dirty="0" smtClean="0">
                <a:solidFill>
                  <a:srgbClr val="003C95"/>
                </a:solidFill>
                <a:latin typeface="+mj-lt"/>
                <a:cs typeface="Tahoma"/>
              </a:rPr>
              <a:t> </a:t>
            </a:r>
            <a:r>
              <a:rPr lang="ru-RU" dirty="0" err="1" smtClean="0">
                <a:solidFill>
                  <a:srgbClr val="003C95"/>
                </a:solidFill>
                <a:latin typeface="+mj-lt"/>
                <a:cs typeface="Tahoma"/>
              </a:rPr>
              <a:t>Federation</a:t>
            </a:r>
            <a:r>
              <a:rPr lang="ru-RU" dirty="0" smtClean="0">
                <a:solidFill>
                  <a:srgbClr val="003C95"/>
                </a:solidFill>
                <a:latin typeface="+mj-lt"/>
                <a:cs typeface="Tahoma"/>
              </a:rPr>
              <a:t>)</a:t>
            </a:r>
          </a:p>
        </p:txBody>
      </p:sp>
      <p:pic>
        <p:nvPicPr>
          <p:cNvPr id="11" name="Рисунок 10" descr="https://pp.vk.me/c631624/v631624025/49962/ivNLaW03gM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2366"/>
            <a:ext cx="1299010" cy="132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620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 txBox="1">
            <a:spLocks/>
          </p:cNvSpPr>
          <p:nvPr/>
        </p:nvSpPr>
        <p:spPr>
          <a:xfrm>
            <a:off x="331044" y="1693460"/>
            <a:ext cx="8403087" cy="1982110"/>
          </a:xfrm>
          <a:prstGeom prst="rect">
            <a:avLst/>
          </a:prstGeom>
        </p:spPr>
        <p:txBody>
          <a:bodyPr vert="horz" lIns="87276" tIns="43638" rIns="87276" bIns="43638" rtlCol="0">
            <a:noAutofit/>
          </a:bodyPr>
          <a:lstStyle>
            <a:lvl1pPr marL="0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54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5507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3261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91015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88768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86522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84275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982029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410"/>
              </a:spcBef>
            </a:pPr>
            <a:endParaRPr lang="ru-RU" sz="1500" dirty="0" smtClean="0">
              <a:solidFill>
                <a:srgbClr val="000000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335794" y="669996"/>
            <a:ext cx="4526730" cy="511120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lumMod val="75000"/>
                <a:alpha val="40000"/>
              </a:schemeClr>
            </a:outerShdw>
          </a:effectLst>
        </p:spPr>
        <p:txBody>
          <a:bodyPr vert="horz" lIns="87276" tIns="43638" rIns="87276" bIns="43638" rtlCol="0">
            <a:noAutofit/>
          </a:bodyPr>
          <a:lstStyle>
            <a:lvl1pPr marL="0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54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5507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3261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91015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88768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86522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84275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982029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500" b="1" dirty="0">
                <a:solidFill>
                  <a:srgbClr val="003C95"/>
                </a:solidFill>
              </a:rPr>
              <a:t>История движения </a:t>
            </a:r>
            <a:r>
              <a:rPr lang="ru-RU" sz="2500" b="1" dirty="0" err="1">
                <a:solidFill>
                  <a:srgbClr val="003C95"/>
                </a:solidFill>
              </a:rPr>
              <a:t>Abilympics</a:t>
            </a:r>
            <a:endParaRPr lang="en-US" sz="2500" b="1" dirty="0">
              <a:solidFill>
                <a:srgbClr val="003C95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0472" y="3663319"/>
            <a:ext cx="6783659" cy="320956"/>
          </a:xfrm>
          <a:prstGeom prst="rect">
            <a:avLst/>
          </a:prstGeom>
        </p:spPr>
        <p:txBody>
          <a:bodyPr wrap="square" lIns="80165" tIns="40083" rIns="80165" bIns="40083">
            <a:spAutoFit/>
          </a:bodyPr>
          <a:lstStyle/>
          <a:p>
            <a:pPr algn="just">
              <a:spcBef>
                <a:spcPts val="1410"/>
              </a:spcBef>
            </a:pPr>
            <a:endParaRPr lang="ru-RU" sz="15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5794" y="1502217"/>
            <a:ext cx="6362121" cy="4270109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pPr algn="just"/>
            <a:r>
              <a:rPr lang="ru-RU" b="1" dirty="0" err="1" smtClean="0">
                <a:solidFill>
                  <a:schemeClr val="bg1"/>
                </a:solidFill>
              </a:rPr>
              <a:t>Abilympics</a:t>
            </a:r>
            <a:r>
              <a:rPr lang="ru-RU" dirty="0" smtClean="0">
                <a:solidFill>
                  <a:schemeClr val="bg1"/>
                </a:solidFill>
              </a:rPr>
              <a:t> – это олимпиады по профессиональному мастерству инвалидов различных категорий, само название движения — это сокращение от английского </a:t>
            </a:r>
            <a:r>
              <a:rPr lang="ru-RU" dirty="0" err="1" smtClean="0">
                <a:solidFill>
                  <a:schemeClr val="bg1"/>
                </a:solidFill>
              </a:rPr>
              <a:t>Olympics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of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Abilities</a:t>
            </a:r>
            <a:r>
              <a:rPr lang="ru-RU" dirty="0" smtClean="0">
                <a:solidFill>
                  <a:schemeClr val="bg1"/>
                </a:solidFill>
              </a:rPr>
              <a:t> («Олимпиада возможностей»). </a:t>
            </a:r>
          </a:p>
          <a:p>
            <a:pPr algn="just"/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 err="1" smtClean="0">
                <a:solidFill>
                  <a:schemeClr val="bg1"/>
                </a:solidFill>
              </a:rPr>
              <a:t>Abilympics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основано в 70-х годах в Японии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ru-RU" b="1" dirty="0" smtClean="0">
                <a:solidFill>
                  <a:schemeClr val="bg1"/>
                </a:solidFill>
              </a:rPr>
              <a:t> Международным органом </a:t>
            </a:r>
            <a:r>
              <a:rPr lang="ru-RU" dirty="0" smtClean="0">
                <a:solidFill>
                  <a:schemeClr val="bg1"/>
                </a:solidFill>
              </a:rPr>
              <a:t>движения является международная </a:t>
            </a:r>
            <a:r>
              <a:rPr lang="ru-RU" b="1" dirty="0" smtClean="0">
                <a:solidFill>
                  <a:schemeClr val="bg1"/>
                </a:solidFill>
              </a:rPr>
              <a:t>Федерация </a:t>
            </a:r>
            <a:r>
              <a:rPr lang="ru-RU" b="1" dirty="0" err="1" smtClean="0">
                <a:solidFill>
                  <a:schemeClr val="bg1"/>
                </a:solidFill>
              </a:rPr>
              <a:t>Abilympic</a:t>
            </a:r>
            <a:r>
              <a:rPr lang="ru-RU" b="1" dirty="0" smtClean="0">
                <a:solidFill>
                  <a:schemeClr val="bg1"/>
                </a:solidFill>
              </a:rPr>
              <a:t> (МФА)</a:t>
            </a:r>
            <a:r>
              <a:rPr lang="ru-RU" dirty="0" smtClean="0">
                <a:solidFill>
                  <a:schemeClr val="bg1"/>
                </a:solidFill>
              </a:rPr>
              <a:t>, штаб-квартира в Японии. </a:t>
            </a:r>
            <a:endParaRPr lang="en-US" dirty="0" smtClean="0"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В </a:t>
            </a:r>
            <a:r>
              <a:rPr lang="ru-RU" b="1" dirty="0">
                <a:solidFill>
                  <a:schemeClr val="bg1"/>
                </a:solidFill>
              </a:rPr>
              <a:t>1972 году</a:t>
            </a:r>
            <a:r>
              <a:rPr lang="ru-RU" dirty="0">
                <a:solidFill>
                  <a:schemeClr val="bg1"/>
                </a:solidFill>
              </a:rPr>
              <a:t>, японская ассоциация по трудоустройству инвалидов при Министерстве труда, проводила олимпиаду способностей. Целью было улучшение профессиональных навыков лиц с ограниченными возможностями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</a:p>
          <a:p>
            <a:pPr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Соревнования </a:t>
            </a:r>
            <a:r>
              <a:rPr lang="ru-RU" dirty="0" err="1" smtClean="0">
                <a:solidFill>
                  <a:schemeClr val="bg1"/>
                </a:solidFill>
              </a:rPr>
              <a:t>Абилимпикс</a:t>
            </a:r>
            <a:r>
              <a:rPr lang="ru-RU" dirty="0" smtClean="0">
                <a:solidFill>
                  <a:schemeClr val="bg1"/>
                </a:solidFill>
              </a:rPr>
              <a:t> охватывают сегодня все категории инвалидов, а в списке профессий сейчас около 50 названий.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" name="Рисунок 8" descr="https://pp.vk.me/c631624/v631624025/49962/ivNLaW03gM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388" y="180713"/>
            <a:ext cx="1299010" cy="132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http://www.fuchur.at/fotoalbum/d/87206-2/IMG_8596-Closing+and+Awarad+Ceremoy+at+the+8th+international+Abilympics+in+Seoul_+Korea+2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1943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73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7005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9" name="Picture 3" descr="C:\Users\Cheshko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2</a:t>
            </a:fld>
            <a:endParaRPr lang="ru-RU">
              <a:solidFill>
                <a:srgbClr val="464653"/>
              </a:solidFill>
            </a:endParaRPr>
          </a:p>
        </p:txBody>
      </p:sp>
      <p:pic>
        <p:nvPicPr>
          <p:cNvPr id="5" name="Picture 3" descr="C:\Users\Cheshko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3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 txBox="1">
            <a:spLocks/>
          </p:cNvSpPr>
          <p:nvPr/>
        </p:nvSpPr>
        <p:spPr>
          <a:xfrm>
            <a:off x="331044" y="1693460"/>
            <a:ext cx="8403087" cy="1982110"/>
          </a:xfrm>
          <a:prstGeom prst="rect">
            <a:avLst/>
          </a:prstGeom>
        </p:spPr>
        <p:txBody>
          <a:bodyPr vert="horz" lIns="87276" tIns="43638" rIns="87276" bIns="43638" rtlCol="0">
            <a:noAutofit/>
          </a:bodyPr>
          <a:lstStyle>
            <a:lvl1pPr marL="0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54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5507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3261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91015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88768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86522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84275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982029" indent="0" algn="ctr" defTabSz="497754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410"/>
              </a:spcBef>
            </a:pPr>
            <a:endParaRPr lang="ru-RU" sz="1500" dirty="0" smtClean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0472" y="3663319"/>
            <a:ext cx="6783659" cy="320956"/>
          </a:xfrm>
          <a:prstGeom prst="rect">
            <a:avLst/>
          </a:prstGeom>
        </p:spPr>
        <p:txBody>
          <a:bodyPr wrap="square" lIns="80165" tIns="40083" rIns="80165" bIns="40083">
            <a:spAutoFit/>
          </a:bodyPr>
          <a:lstStyle/>
          <a:p>
            <a:pPr algn="just">
              <a:spcBef>
                <a:spcPts val="1410"/>
              </a:spcBef>
            </a:pPr>
            <a:endParaRPr lang="ru-RU" sz="15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42364"/>
            <a:ext cx="3995714" cy="1465943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Несмотря на то, что движение </a:t>
            </a:r>
            <a:r>
              <a:rPr lang="ru-RU" dirty="0" err="1" smtClean="0">
                <a:solidFill>
                  <a:schemeClr val="bg1"/>
                </a:solidFill>
              </a:rPr>
              <a:t>Абилимпикс</a:t>
            </a:r>
            <a:r>
              <a:rPr lang="ru-RU" dirty="0" smtClean="0">
                <a:solidFill>
                  <a:schemeClr val="bg1"/>
                </a:solidFill>
              </a:rPr>
              <a:t> в России существует 2 года, работа проделана колоссальная.</a:t>
            </a:r>
          </a:p>
          <a:p>
            <a:endParaRPr lang="ru-RU" u="sng" dirty="0" smtClean="0"/>
          </a:p>
          <a:p>
            <a:pPr>
              <a:buNone/>
            </a:pPr>
            <a:endParaRPr lang="ru-RU" b="1" dirty="0"/>
          </a:p>
        </p:txBody>
      </p:sp>
      <p:pic>
        <p:nvPicPr>
          <p:cNvPr id="14" name="Picture Placeholder 5" descr="abilympic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0467" y="1846874"/>
            <a:ext cx="4363533" cy="498802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13793" y="214272"/>
            <a:ext cx="4571321" cy="1742942"/>
          </a:xfrm>
          <a:prstGeom prst="rect">
            <a:avLst/>
          </a:prstGeom>
        </p:spPr>
        <p:txBody>
          <a:bodyPr wrap="square" lIns="80165" tIns="40083" rIns="80165" bIns="40083">
            <a:spAutoFit/>
          </a:bodyPr>
          <a:lstStyle/>
          <a:p>
            <a:r>
              <a:rPr lang="ru-RU" u="sng" dirty="0" smtClean="0">
                <a:solidFill>
                  <a:schemeClr val="bg1"/>
                </a:solidFill>
              </a:rPr>
              <a:t>1 ЭТАП – Презентация конкурса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7 декабря 2014 в Москве состоялся Первый Презентационный чемпионат </a:t>
            </a:r>
            <a:r>
              <a:rPr lang="ru-RU" b="1" dirty="0" err="1" smtClean="0">
                <a:solidFill>
                  <a:schemeClr val="bg1"/>
                </a:solidFill>
              </a:rPr>
              <a:t>Абилимпикс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72 участника показали свое мастерство по 18 профессиям.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1846873"/>
            <a:ext cx="4648069" cy="6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165" tIns="40083" rIns="80165" bIns="40083" numCol="1" anchor="ctr" anchorCtr="0" compatLnSpc="1">
            <a:prstTxWarp prst="textNoShape">
              <a:avLst/>
            </a:prstTxWarp>
            <a:spAutoFit/>
          </a:bodyPr>
          <a:lstStyle/>
          <a:p>
            <a:pPr indent="395260" algn="just" defTabSz="801654" fontAlgn="base">
              <a:spcBef>
                <a:spcPct val="0"/>
              </a:spcBef>
              <a:spcAft>
                <a:spcPct val="0"/>
              </a:spcAft>
            </a:pPr>
            <a:r>
              <a:rPr lang="ru-RU" u="sng" dirty="0" smtClean="0">
                <a:solidFill>
                  <a:schemeClr val="bg1"/>
                </a:solidFill>
              </a:rPr>
              <a:t>2 ЭТАП – Проведение региональных чемпионатов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8193" y="2661085"/>
            <a:ext cx="4629876" cy="395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165" tIns="40083" rIns="80165" bIns="40083" numCol="1" anchor="ctr" anchorCtr="0" compatLnSpc="1">
            <a:prstTxWarp prst="textNoShape">
              <a:avLst/>
            </a:prstTxWarp>
            <a:spAutoFit/>
          </a:bodyPr>
          <a:lstStyle/>
          <a:p>
            <a:pPr indent="395260" algn="just" defTabSz="801654" fontAlgn="base">
              <a:spcBef>
                <a:spcPct val="0"/>
              </a:spcBef>
              <a:spcAft>
                <a:spcPct val="0"/>
              </a:spcAft>
            </a:pPr>
            <a:r>
              <a:rPr lang="ru-RU" u="sng" dirty="0" smtClean="0">
                <a:solidFill>
                  <a:schemeClr val="bg1"/>
                </a:solidFill>
              </a:rPr>
              <a:t>3 ЭТАП – Проведение Первого национального конкурса</a:t>
            </a:r>
          </a:p>
          <a:p>
            <a:pPr indent="395260" algn="just" defTabSz="8016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С 4-6 декабря 2015 года в Москве в Крокус-Сити-Холле состоялся Первый Национальный чемпионат «</a:t>
            </a:r>
            <a:r>
              <a:rPr lang="ru-RU" dirty="0" err="1" smtClean="0">
                <a:solidFill>
                  <a:schemeClr val="bg1"/>
                </a:solidFill>
              </a:rPr>
              <a:t>Абилимпикс</a:t>
            </a:r>
            <a:r>
              <a:rPr lang="ru-RU" dirty="0" smtClean="0">
                <a:solidFill>
                  <a:schemeClr val="bg1"/>
                </a:solidFill>
              </a:rPr>
              <a:t> – Россия». В нем приняли участие 254 конкурсанта из 29 регионов России. Соревнования проходили уже по 29 профессиональным компетенциям.</a:t>
            </a:r>
          </a:p>
          <a:p>
            <a:pPr indent="395260" algn="just" defTabSz="8016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u="sng" dirty="0" smtClean="0">
                <a:solidFill>
                  <a:schemeClr val="bg1"/>
                </a:solidFill>
              </a:rPr>
              <a:t>4 ЭТАП - Международный чемпионат – участие российской команды.</a:t>
            </a:r>
          </a:p>
          <a:p>
            <a:pPr indent="395260" algn="just" defTabSz="8016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25 и 26 марта 2016 года в Бордо, во Франции, проходил девятый международный чемпионат </a:t>
            </a:r>
            <a:r>
              <a:rPr lang="ru-RU" dirty="0" err="1" smtClean="0">
                <a:solidFill>
                  <a:schemeClr val="bg1"/>
                </a:solidFill>
              </a:rPr>
              <a:t>Абилимпикс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742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билимпикс_обложка_программы_2016_ОК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72" y="642918"/>
            <a:ext cx="8143932" cy="59031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Региональный отборочный этап «</a:t>
            </a:r>
            <a:r>
              <a:rPr lang="ru-RU" dirty="0" err="1" smtClean="0"/>
              <a:t>Абилимпикс</a:t>
            </a:r>
            <a:r>
              <a:rPr lang="ru-RU" dirty="0" smtClean="0"/>
              <a:t>» 2016 год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6 компетенций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34 участника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более 30 экспертов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5 площадок проведения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более 200 человек посетили мероприятия регионального отборочного этапа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Соревновательная программа</a:t>
            </a:r>
          </a:p>
          <a:p>
            <a:r>
              <a:rPr lang="ru-RU" dirty="0" err="1" smtClean="0">
                <a:solidFill>
                  <a:srgbClr val="002060"/>
                </a:solidFill>
              </a:rPr>
              <a:t>Профориентационная</a:t>
            </a:r>
            <a:r>
              <a:rPr lang="ru-RU" dirty="0" smtClean="0">
                <a:solidFill>
                  <a:srgbClr val="002060"/>
                </a:solidFill>
              </a:rPr>
              <a:t> программа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Деловая программа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Трансляция событий регионального отборочного этапа в СМИ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22</a:t>
            </a:fld>
            <a:endParaRPr lang="ru-RU">
              <a:solidFill>
                <a:srgbClr val="46465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963613" cy="10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86"/>
          <p:cNvSpPr>
            <a:spLocks noChangeArrowheads="1"/>
          </p:cNvSpPr>
          <p:nvPr/>
        </p:nvSpPr>
        <p:spPr bwMode="auto">
          <a:xfrm>
            <a:off x="755576" y="500767"/>
            <a:ext cx="809625" cy="914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object 87"/>
          <p:cNvSpPr>
            <a:spLocks noChangeArrowheads="1"/>
          </p:cNvSpPr>
          <p:nvPr/>
        </p:nvSpPr>
        <p:spPr bwMode="auto">
          <a:xfrm>
            <a:off x="7092280" y="548680"/>
            <a:ext cx="1708150" cy="5794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14450" y="281699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                                                                                  </a:t>
            </a:r>
            <a:endParaRPr kumimoji="0" lang="ru-RU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92110" y="1942046"/>
            <a:ext cx="8352928" cy="266429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чемпионат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 среди людей с инвалидностью «АБИЛИМПИКС»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2016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осква абилипикс\IMG_28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1430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Участие сборной Свердловской области в финале </a:t>
            </a:r>
            <a:r>
              <a:rPr lang="en-US" sz="2800" dirty="0" smtClean="0"/>
              <a:t>II</a:t>
            </a:r>
            <a:r>
              <a:rPr lang="ru-RU" sz="2800" dirty="0" smtClean="0"/>
              <a:t> Национального чемпионата «</a:t>
            </a:r>
            <a:r>
              <a:rPr lang="ru-RU" sz="2800" dirty="0" err="1" smtClean="0"/>
              <a:t>Абилимпикс</a:t>
            </a:r>
            <a:r>
              <a:rPr lang="ru-RU" sz="2800" dirty="0" smtClean="0"/>
              <a:t>» 2016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Компетенции (студенты и молодые специалисты):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Малярное дело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Поварское дело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Веб-дизайн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Торговля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Массажист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Зубной техник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Социальная работа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Адаптивная физическая культура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25</a:t>
            </a:fld>
            <a:endParaRPr lang="ru-RU">
              <a:solidFill>
                <a:srgbClr val="46465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2500330" cy="3714776"/>
          </a:xfrm>
        </p:spPr>
        <p:txBody>
          <a:bodyPr>
            <a:noAutofit/>
          </a:bodyPr>
          <a:lstStyle/>
          <a:p>
            <a:r>
              <a:rPr lang="ru-RU" dirty="0" smtClean="0"/>
              <a:t>Участник: </a:t>
            </a:r>
            <a:r>
              <a:rPr lang="ru-RU" dirty="0" err="1" smtClean="0"/>
              <a:t>Мекешкина</a:t>
            </a:r>
            <a:r>
              <a:rPr lang="ru-RU" dirty="0" smtClean="0"/>
              <a:t> Л.М. (</a:t>
            </a:r>
            <a:r>
              <a:rPr lang="ru-RU" dirty="0" err="1" smtClean="0"/>
              <a:t>Ревдинский</a:t>
            </a:r>
            <a:r>
              <a:rPr lang="ru-RU" dirty="0" smtClean="0"/>
              <a:t> завод светотехнических изделий</a:t>
            </a:r>
            <a:br>
              <a:rPr lang="ru-RU" dirty="0" smtClean="0"/>
            </a:br>
            <a:r>
              <a:rPr lang="ru-RU" dirty="0" smtClean="0"/>
              <a:t>Всероссийское общество слепых)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«Бронза» в компетенции «Социальная работа»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000628" y="4678680"/>
            <a:ext cx="3962440" cy="217932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Эксперт: </a:t>
            </a:r>
          </a:p>
          <a:p>
            <a:pPr algn="r"/>
            <a:r>
              <a:rPr lang="ru-RU" sz="2000" b="1" dirty="0" err="1" smtClean="0">
                <a:solidFill>
                  <a:srgbClr val="002060"/>
                </a:solidFill>
              </a:rPr>
              <a:t>Жирнова</a:t>
            </a:r>
            <a:r>
              <a:rPr lang="ru-RU" sz="2000" b="1" dirty="0" smtClean="0">
                <a:solidFill>
                  <a:srgbClr val="002060"/>
                </a:solidFill>
              </a:rPr>
              <a:t> Л.А. (Нижнетагильский государственный профессиональный колледж имени Н.А.Демидова)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Москва абилипикс\IMG_290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0000">
            <a:off x="2747378" y="296351"/>
            <a:ext cx="5130611" cy="4368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4786322"/>
            <a:ext cx="5786478" cy="1511207"/>
          </a:xfrm>
        </p:spPr>
        <p:txBody>
          <a:bodyPr>
            <a:noAutofit/>
          </a:bodyPr>
          <a:lstStyle/>
          <a:p>
            <a:r>
              <a:rPr lang="ru-RU" dirty="0" smtClean="0"/>
              <a:t>Участник:</a:t>
            </a:r>
            <a:br>
              <a:rPr lang="ru-RU" dirty="0" smtClean="0"/>
            </a:br>
            <a:r>
              <a:rPr lang="ru-RU" dirty="0" err="1" smtClean="0"/>
              <a:t>Боровягина</a:t>
            </a:r>
            <a:r>
              <a:rPr lang="ru-RU" dirty="0" smtClean="0"/>
              <a:t> Т.Е. выпускница Свердловского областного медицинского колледжа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«Серебро» в компетенции «Зубной техник»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286512" y="571480"/>
            <a:ext cx="2571768" cy="321471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Эксперты: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Лобанова Л.Н.</a:t>
            </a:r>
          </a:p>
          <a:p>
            <a:r>
              <a:rPr lang="ru-RU" sz="2000" b="1" dirty="0" err="1" smtClean="0">
                <a:solidFill>
                  <a:srgbClr val="002060"/>
                </a:solidFill>
              </a:rPr>
              <a:t>Унюшкина</a:t>
            </a:r>
            <a:r>
              <a:rPr lang="ru-RU" sz="2000" b="1" dirty="0" smtClean="0">
                <a:solidFill>
                  <a:srgbClr val="002060"/>
                </a:solidFill>
              </a:rPr>
              <a:t> М.В.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Свердловский областной медицинский колледж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User\Desktop\Москва абилипикс\IMG_290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11442">
            <a:off x="628346" y="507196"/>
            <a:ext cx="4946503" cy="4211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5072074"/>
            <a:ext cx="4570302" cy="1285884"/>
          </a:xfrm>
        </p:spPr>
        <p:txBody>
          <a:bodyPr>
            <a:noAutofit/>
          </a:bodyPr>
          <a:lstStyle/>
          <a:p>
            <a:r>
              <a:rPr lang="ru-RU" dirty="0" smtClean="0"/>
              <a:t>Участник: </a:t>
            </a:r>
            <a:r>
              <a:rPr lang="ru-RU" dirty="0" err="1" smtClean="0"/>
              <a:t>Нарбутовских</a:t>
            </a:r>
            <a:r>
              <a:rPr lang="ru-RU" dirty="0" smtClean="0"/>
              <a:t> Д.В. студентка </a:t>
            </a:r>
            <a:r>
              <a:rPr lang="ru-RU" dirty="0" err="1" smtClean="0"/>
              <a:t>Первоуральского</a:t>
            </a:r>
            <a:r>
              <a:rPr lang="ru-RU" dirty="0" smtClean="0"/>
              <a:t> политехникума</a:t>
            </a:r>
            <a:br>
              <a:rPr lang="ru-RU" dirty="0" smtClean="0"/>
            </a:br>
            <a:r>
              <a:rPr lang="ru-RU" dirty="0" smtClean="0"/>
              <a:t>«Золото» в компетенции «Торговля»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714356"/>
            <a:ext cx="2786050" cy="217932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Эксперт: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Наймушина</a:t>
            </a:r>
            <a:r>
              <a:rPr lang="ru-RU" sz="2400" b="1" dirty="0" smtClean="0">
                <a:solidFill>
                  <a:srgbClr val="002060"/>
                </a:solidFill>
              </a:rPr>
              <a:t> С.Г.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Первоуральский</a:t>
            </a:r>
            <a:r>
              <a:rPr lang="ru-RU" sz="2400" b="1" dirty="0" smtClean="0">
                <a:solidFill>
                  <a:srgbClr val="002060"/>
                </a:solidFill>
              </a:rPr>
              <a:t> политехникум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User\Desktop\Москва абилипикс\IMG_290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0000">
            <a:off x="3326303" y="305252"/>
            <a:ext cx="5284720" cy="44998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2212848" cy="2428892"/>
          </a:xfrm>
        </p:spPr>
        <p:txBody>
          <a:bodyPr>
            <a:noAutofit/>
          </a:bodyPr>
          <a:lstStyle/>
          <a:p>
            <a:r>
              <a:rPr lang="ru-RU" sz="2400" dirty="0" smtClean="0"/>
              <a:t>Эксперт:</a:t>
            </a:r>
            <a:br>
              <a:rPr lang="ru-RU" sz="2400" dirty="0" smtClean="0"/>
            </a:br>
            <a:r>
              <a:rPr lang="ru-RU" sz="2400" dirty="0" err="1" smtClean="0"/>
              <a:t>Шаманаева</a:t>
            </a:r>
            <a:r>
              <a:rPr lang="ru-RU" sz="2400" dirty="0" smtClean="0"/>
              <a:t> Е.Ю.</a:t>
            </a:r>
            <a:br>
              <a:rPr lang="ru-RU" sz="2400" dirty="0" smtClean="0"/>
            </a:br>
            <a:r>
              <a:rPr lang="ru-RU" sz="2400" dirty="0" smtClean="0"/>
              <a:t>Техникум индустрии питания и услуг «Кулинар»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14282" y="5035846"/>
            <a:ext cx="6067452" cy="182215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Участник: Бондарь А.С.,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студентка, Техникум индустрии питания и услуг «Кулинар»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User\Desktop\Москва абилипикс\IMG_290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0000">
            <a:off x="2806212" y="545224"/>
            <a:ext cx="5337319" cy="4544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</p:spPr>
        <p:txBody>
          <a:bodyPr>
            <a:noAutofit/>
          </a:bodyPr>
          <a:lstStyle/>
          <a:p>
            <a:r>
              <a:rPr lang="ru-RU" sz="3200" u="sng" dirty="0" smtClean="0"/>
              <a:t>Участие в Олимпиадах профессионального мастерства </a:t>
            </a:r>
            <a:br>
              <a:rPr lang="ru-RU" sz="3200" u="sng" dirty="0" smtClean="0"/>
            </a:br>
            <a:r>
              <a:rPr lang="ru-RU" sz="3200" u="sng" dirty="0" smtClean="0"/>
              <a:t>2014-2016 </a:t>
            </a:r>
            <a:r>
              <a:rPr lang="ru-RU" sz="3200" u="sng" dirty="0" err="1" smtClean="0"/>
              <a:t>гг</a:t>
            </a:r>
            <a:endParaRPr lang="ru-RU" sz="3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3</a:t>
            </a:fld>
            <a:endParaRPr lang="ru-RU">
              <a:solidFill>
                <a:srgbClr val="464653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8595" y="1588770"/>
          <a:ext cx="8358247" cy="5146675"/>
        </p:xfrm>
        <a:graphic>
          <a:graphicData uri="http://schemas.openxmlformats.org/drawingml/2006/table">
            <a:tbl>
              <a:tblPr/>
              <a:tblGrid>
                <a:gridCol w="1820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3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0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097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2014-2015 учебный год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Окружной/Межокружной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областной этапы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2015-2016 учебный год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Окружной/Межокружной,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областной этапы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3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Программа 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участников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Программа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участников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46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Мастер отделочных строительных работ (Маляр)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 человек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Мастер отделочных строительных работ (Маляр)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 человек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46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Оператор швейного оборудования, Швея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человек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3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Токарь-универсал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человек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421" marR="674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868" y="5143512"/>
            <a:ext cx="5286412" cy="1162050"/>
          </a:xfrm>
        </p:spPr>
        <p:txBody>
          <a:bodyPr/>
          <a:lstStyle/>
          <a:p>
            <a:r>
              <a:rPr lang="ru-RU" dirty="0" smtClean="0"/>
              <a:t>Участник: Скворцов Е.Д., выпускник Социально-профессионального техникума «Строитель»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0" y="857232"/>
            <a:ext cx="3028920" cy="4572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Эксперты: </a:t>
            </a:r>
            <a:r>
              <a:rPr lang="ru-RU" sz="2400" b="1" dirty="0" err="1" smtClean="0">
                <a:solidFill>
                  <a:srgbClr val="002060"/>
                </a:solidFill>
              </a:rPr>
              <a:t>Подгородская</a:t>
            </a:r>
            <a:r>
              <a:rPr lang="ru-RU" sz="2400" b="1" dirty="0" smtClean="0">
                <a:solidFill>
                  <a:srgbClr val="002060"/>
                </a:solidFill>
              </a:rPr>
              <a:t> Е.Г., Лобова С.А.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Социально-профессиональный техникум «Строитель»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User\Desktop\Москва абилипикс\IMG_29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000108"/>
            <a:ext cx="5820586" cy="3880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5000636"/>
            <a:ext cx="5214974" cy="1162050"/>
          </a:xfrm>
        </p:spPr>
        <p:txBody>
          <a:bodyPr/>
          <a:lstStyle/>
          <a:p>
            <a:r>
              <a:rPr lang="ru-RU" b="1" dirty="0" smtClean="0"/>
              <a:t>Участник: Попов С.С., студент </a:t>
            </a:r>
            <a:r>
              <a:rPr lang="ru-RU" b="1" dirty="0" err="1" smtClean="0"/>
              <a:t>Сысертский</a:t>
            </a:r>
            <a:r>
              <a:rPr lang="ru-RU" b="1" dirty="0" smtClean="0"/>
              <a:t> социально-экономический техникум «Родник»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Эксперт: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Ивлев А.А.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Сысертский</a:t>
            </a:r>
            <a:r>
              <a:rPr lang="ru-RU" sz="2400" b="1" dirty="0" smtClean="0">
                <a:solidFill>
                  <a:srgbClr val="002060"/>
                </a:solidFill>
              </a:rPr>
              <a:t> социально-экономический техникум «Родник»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User\Desktop\Москва абилипикс\IMG_29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142984"/>
            <a:ext cx="5111750" cy="34078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176996"/>
            <a:ext cx="2536728" cy="360932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Участник: </a:t>
            </a:r>
            <a:r>
              <a:rPr lang="ru-RU" sz="2800" dirty="0" err="1" smtClean="0"/>
              <a:t>Демиденко</a:t>
            </a:r>
            <a:r>
              <a:rPr lang="ru-RU" sz="2800" dirty="0" smtClean="0"/>
              <a:t> Е.А., студент </a:t>
            </a:r>
            <a:br>
              <a:rPr lang="ru-RU" sz="2800" dirty="0" smtClean="0"/>
            </a:br>
            <a:r>
              <a:rPr lang="ru-RU" sz="2800" dirty="0" smtClean="0"/>
              <a:t>Свердловский областной медицинский колледж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214678" y="5572140"/>
            <a:ext cx="5715040" cy="107157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Эксперт: Ефимов В.В. Свердловский областной медицинский колледж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User\Desktop\Москва абилипикс\IMG_291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0000">
            <a:off x="3468195" y="661237"/>
            <a:ext cx="5264272" cy="44824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176996"/>
            <a:ext cx="2786082" cy="52524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Участник:</a:t>
            </a:r>
            <a:br>
              <a:rPr lang="ru-RU" sz="2400" dirty="0" smtClean="0"/>
            </a:br>
            <a:r>
              <a:rPr lang="ru-RU" sz="2400" dirty="0" err="1" smtClean="0"/>
              <a:t>Новокшонов</a:t>
            </a:r>
            <a:r>
              <a:rPr lang="ru-RU" sz="2400" dirty="0" smtClean="0"/>
              <a:t> И.А., компетенция «Адаптивная физическая культура»,</a:t>
            </a:r>
            <a:br>
              <a:rPr lang="ru-RU" sz="2400" dirty="0" smtClean="0"/>
            </a:br>
            <a:r>
              <a:rPr lang="ru-RU" sz="2400" dirty="0" smtClean="0"/>
              <a:t>Культурно-спортивный реабилитационный центр Свердловской областной организации ВОС"</a:t>
            </a:r>
            <a:endParaRPr lang="ru-RU" sz="2400" dirty="0"/>
          </a:p>
        </p:txBody>
      </p:sp>
      <p:pic>
        <p:nvPicPr>
          <p:cNvPr id="9218" name="Picture 2" descr="C:\Users\User\Desktop\Москва абилипикс\IMG_294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0000">
            <a:off x="3747194" y="654570"/>
            <a:ext cx="5148848" cy="4384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8.12.2016\IMG_3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60"/>
            <a:ext cx="8572560" cy="571504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0"/>
            <a:ext cx="8305800" cy="928670"/>
          </a:xfrm>
        </p:spPr>
        <p:txBody>
          <a:bodyPr/>
          <a:lstStyle/>
          <a:p>
            <a:pPr algn="ctr"/>
            <a:r>
              <a:rPr lang="ru-RU" b="1" dirty="0" smtClean="0"/>
              <a:t>1 место «Торговля»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8.12.2016\IMG_30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8143932" cy="542928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305800" cy="78581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2 место «Зубной техник»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8.12.2016\IMG_30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8251088" cy="550072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305800" cy="857256"/>
          </a:xfrm>
        </p:spPr>
        <p:txBody>
          <a:bodyPr/>
          <a:lstStyle/>
          <a:p>
            <a:r>
              <a:rPr lang="ru-RU" b="1" dirty="0" smtClean="0"/>
              <a:t>3 место «Социальная работа»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8.12.2016\IMG_29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877" y="642918"/>
            <a:ext cx="8465403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Компетенции «</a:t>
            </a:r>
            <a:r>
              <a:rPr lang="ru-RU" dirty="0" err="1" smtClean="0"/>
              <a:t>Абилимпикс</a:t>
            </a:r>
            <a:r>
              <a:rPr lang="ru-RU" dirty="0" smtClean="0"/>
              <a:t> -2017»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3400" b="1" dirty="0" smtClean="0">
                <a:solidFill>
                  <a:schemeClr val="bg1"/>
                </a:solidFill>
              </a:rPr>
              <a:t>Категория «Школьники»</a:t>
            </a:r>
          </a:p>
          <a:p>
            <a:pPr>
              <a:buNone/>
            </a:pPr>
            <a:endParaRPr lang="ru-RU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Флористика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Фотография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Дизайн персонажей /Анимация</a:t>
            </a:r>
          </a:p>
          <a:p>
            <a:pPr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Мультимедийная</a:t>
            </a:r>
            <a:r>
              <a:rPr lang="ru-RU" b="1" dirty="0" smtClean="0">
                <a:solidFill>
                  <a:schemeClr val="bg1"/>
                </a:solidFill>
              </a:rPr>
              <a:t> журналистика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Администрирование баз данных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Художник-дизайнер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Декоративное искусство:</a:t>
            </a:r>
          </a:p>
          <a:p>
            <a:pPr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Лозоплетение</a:t>
            </a:r>
            <a:endParaRPr lang="ru-RU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Бисероплетение</a:t>
            </a:r>
            <a:endParaRPr lang="ru-RU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Резьба по дереву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Вязание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Художественное вышивание</a:t>
            </a:r>
          </a:p>
          <a:p>
            <a:pPr algn="ctr">
              <a:buNone/>
            </a:pPr>
            <a:endParaRPr lang="ru-RU" sz="5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sz="5100" b="1" dirty="0" smtClean="0">
                <a:solidFill>
                  <a:schemeClr val="accent1">
                    <a:lumMod val="50000"/>
                  </a:schemeClr>
                </a:solidFill>
              </a:rPr>
              <a:t>ПРИГЛАШАЕМ К УЧАСТИЮ!</a:t>
            </a:r>
          </a:p>
          <a:p>
            <a:pPr algn="ctr">
              <a:buNone/>
            </a:pP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38</a:t>
            </a:fld>
            <a:endParaRPr lang="ru-RU">
              <a:solidFill>
                <a:srgbClr val="464653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+mn-lt"/>
              </a:rPr>
              <a:t>Контакты </a:t>
            </a:r>
            <a:endParaRPr lang="ru-RU" sz="4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Отделение инклюзивного профессионального образования</a:t>
            </a:r>
          </a:p>
          <a:p>
            <a:pPr marL="0" indent="0" algn="ctr">
              <a:buNone/>
            </a:pPr>
            <a:endParaRPr lang="en-US" sz="36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Свердловская область, г. Сысерть «</a:t>
            </a:r>
            <a:r>
              <a:rPr lang="ru-RU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Сысертский</a:t>
            </a:r>
            <a:r>
              <a:rPr lang="ru-RU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социально-экономический техникум «Родник»</a:t>
            </a:r>
          </a:p>
          <a:p>
            <a:pPr marL="0" indent="0">
              <a:buNone/>
            </a:pPr>
            <a:endParaRPr lang="ru-RU" sz="36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E-mail</a:t>
            </a:r>
            <a:r>
              <a:rPr lang="en-US" sz="3600" dirty="0" smtClean="0">
                <a:solidFill>
                  <a:srgbClr val="002060"/>
                </a:solidFill>
              </a:rPr>
              <a:t>: </a:t>
            </a:r>
            <a:r>
              <a:rPr lang="en-US" sz="3200" dirty="0" smtClean="0">
                <a:solidFill>
                  <a:srgbClr val="002060"/>
                </a:solidFill>
              </a:rPr>
              <a:t>cheshkoovz@gmail.com</a:t>
            </a:r>
            <a:endParaRPr lang="en-US" sz="3600" dirty="0" smtClean="0">
              <a:solidFill>
                <a:srgbClr val="002060"/>
              </a:solidFill>
            </a:endParaRPr>
          </a:p>
          <a:p>
            <a:endParaRPr lang="en-US" sz="36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ru-RU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Сайт: </a:t>
            </a:r>
            <a:r>
              <a:rPr lang="ru-RU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ссэтродник.рф</a:t>
            </a:r>
            <a:r>
              <a:rPr lang="ru-RU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  <a:p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39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2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0439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+mn-lt"/>
              </a:rPr>
              <a:t>Олимпиада по профессии МАЛЯР (обучающиеся, педагоги, члены жюри</a:t>
            </a:r>
            <a:r>
              <a:rPr lang="ru-RU" sz="3200" dirty="0" smtClean="0">
                <a:solidFill>
                  <a:schemeClr val="tx1"/>
                </a:solidFill>
                <a:latin typeface="+mn-lt"/>
              </a:rPr>
              <a:t>)</a:t>
            </a:r>
            <a:br>
              <a:rPr lang="ru-RU" sz="3200" dirty="0" smtClean="0">
                <a:solidFill>
                  <a:schemeClr val="tx1"/>
                </a:solidFill>
                <a:latin typeface="+mn-lt"/>
              </a:rPr>
            </a:br>
            <a:r>
              <a:rPr lang="ru-RU" sz="3200" dirty="0" smtClean="0">
                <a:solidFill>
                  <a:schemeClr val="tx1"/>
                </a:solidFill>
                <a:latin typeface="+mn-lt"/>
              </a:rPr>
              <a:t>март 2015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146" name="Picture 2" descr="C:\Users\Cheshko\Desktop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4647" y="2183851"/>
            <a:ext cx="7514705" cy="354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4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0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3238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1 </a:t>
            </a:r>
            <a:r>
              <a:rPr lang="ru-RU" sz="2800" b="1" dirty="0">
                <a:solidFill>
                  <a:schemeClr val="tx1"/>
                </a:solidFill>
              </a:rPr>
              <a:t>место </a:t>
            </a:r>
            <a:r>
              <a:rPr lang="ru-RU" sz="2800" dirty="0">
                <a:solidFill>
                  <a:schemeClr val="tx1"/>
                </a:solidFill>
              </a:rPr>
              <a:t>– 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Скворцов Евгений Дмитриевич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с нарушениями слуха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), «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Социально-профессиональный техникум «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Строитель»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122" name="Picture 2" descr="C:\Users\Cheshko\Desktop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31640" y="1628800"/>
            <a:ext cx="7314016" cy="468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5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273050"/>
            <a:ext cx="3500462" cy="2513008"/>
          </a:xfrm>
        </p:spPr>
        <p:txBody>
          <a:bodyPr>
            <a:noAutofit/>
          </a:bodyPr>
          <a:lstStyle/>
          <a:p>
            <a:r>
              <a:rPr lang="ru-RU" sz="2000" dirty="0" smtClean="0"/>
              <a:t>Приказ Министерства образования и науки Российской Федерации № 1151 от 15 октября 2015 года "О присуждении в 2015 году премий для поддержки талантливой молодёжи" </a:t>
            </a:r>
            <a:endParaRPr lang="ru-RU" sz="20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285720" y="3000372"/>
            <a:ext cx="3286147" cy="335758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По профессии "Мастер отделочных строительных работ (Квалификация – Маляр, программа </a:t>
            </a:r>
            <a:r>
              <a:rPr lang="ru-RU" sz="1600" b="1" dirty="0" err="1" smtClean="0">
                <a:solidFill>
                  <a:schemeClr val="bg1"/>
                </a:solidFill>
              </a:rPr>
              <a:t>профподготовки</a:t>
            </a:r>
            <a:r>
              <a:rPr lang="ru-RU" sz="1600" b="1" dirty="0" smtClean="0">
                <a:solidFill>
                  <a:schemeClr val="bg1"/>
                </a:solidFill>
              </a:rPr>
              <a:t> для лиц с ОВЗ (с нарушением слуха)" Скворцову Евгению Дмитриевичу (ГБОУ СПО СО "Социально-профессиональный техникум "Строитель» Мастер производственного обучения Лобова С.А.)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6</a:t>
            </a:fld>
            <a:endParaRPr lang="ru-RU">
              <a:solidFill>
                <a:srgbClr val="464653"/>
              </a:solidFill>
            </a:endParaRPr>
          </a:p>
        </p:txBody>
      </p:sp>
      <p:pic>
        <p:nvPicPr>
          <p:cNvPr id="31746" name="Picture 2" descr="H:\отделение сопровождения профобразования лиц с ОВЗ\ОВЗ\мероприятия ОВЗ\олимпиада ОВЗ 2015\фото Олимпиада-15 маляры\фото Олимпиада-15 маляры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071546"/>
            <a:ext cx="5111750" cy="3739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фото для презентации на 24.03\маляр Строитель\фото отчет\IMG_96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1071546"/>
            <a:ext cx="5036379" cy="3357586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7</a:t>
            </a:fld>
            <a:endParaRPr lang="ru-RU">
              <a:solidFill>
                <a:srgbClr val="464653"/>
              </a:solidFill>
            </a:endParaRPr>
          </a:p>
        </p:txBody>
      </p:sp>
      <p:pic>
        <p:nvPicPr>
          <p:cNvPr id="32773" name="Picture 5" descr="C:\Users\User\Desktop\фото для презентации на 24.03\маляр Строитель\фото отчет\IMG_96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1" y="3429000"/>
            <a:ext cx="4750626" cy="3167084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3200" dirty="0" smtClean="0"/>
              <a:t>2015-2016 учебный год</a:t>
            </a:r>
            <a:br>
              <a:rPr lang="ru-RU" sz="3200" dirty="0" smtClean="0"/>
            </a:br>
            <a:r>
              <a:rPr lang="ru-RU" sz="3200" dirty="0" smtClean="0"/>
              <a:t>Мастер отделочных строительных работ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472518" cy="17144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3600" dirty="0" smtClean="0"/>
              <a:t>Наименование программы: Оператор швейного оборудования, швея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8</a:t>
            </a:fld>
            <a:endParaRPr lang="ru-RU">
              <a:solidFill>
                <a:srgbClr val="464653"/>
              </a:solidFill>
            </a:endParaRPr>
          </a:p>
        </p:txBody>
      </p:sp>
      <p:pic>
        <p:nvPicPr>
          <p:cNvPr id="33794" name="Picture 2" descr="C:\Users\User\Desktop\фото для презентации на 24.03\Швея\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963320"/>
            <a:ext cx="7215238" cy="4685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Участники Театра моды школы-интерната «Эверест» </a:t>
            </a:r>
            <a:br>
              <a:rPr lang="ru-RU" sz="3200" dirty="0" smtClean="0"/>
            </a:br>
            <a:r>
              <a:rPr lang="ru-RU" sz="3200" dirty="0" smtClean="0"/>
              <a:t>(дети с нарушениями ОДА)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4653"/>
                </a:solidFill>
              </a:rPr>
              <a:pPr/>
              <a:t>9</a:t>
            </a:fld>
            <a:endParaRPr lang="ru-RU">
              <a:solidFill>
                <a:srgbClr val="464653"/>
              </a:solidFill>
            </a:endParaRPr>
          </a:p>
        </p:txBody>
      </p:sp>
      <p:pic>
        <p:nvPicPr>
          <p:cNvPr id="34818" name="Picture 2" descr="C:\Users\User\Desktop\фото для презентации на 24.03\Швея\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600200"/>
            <a:ext cx="5412189" cy="5116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1514</TotalTime>
  <Words>889</Words>
  <Application>Microsoft Office PowerPoint</Application>
  <PresentationFormat>Экран (4:3)</PresentationFormat>
  <Paragraphs>170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1" baseType="lpstr">
      <vt:lpstr>Batang</vt:lpstr>
      <vt:lpstr>돋움</vt:lpstr>
      <vt:lpstr>Arial</vt:lpstr>
      <vt:lpstr>Book Antiqua</vt:lpstr>
      <vt:lpstr>Calibri</vt:lpstr>
      <vt:lpstr>Lucida Sans</vt:lpstr>
      <vt:lpstr>Tahoma</vt:lpstr>
      <vt:lpstr>Times New Roman</vt:lpstr>
      <vt:lpstr>Wingdings</vt:lpstr>
      <vt:lpstr>Wingdings 2</vt:lpstr>
      <vt:lpstr>Wingdings 3</vt:lpstr>
      <vt:lpstr>Апекс</vt:lpstr>
      <vt:lpstr>Опыт Свердловской области по проведению олимпиад профессионального мастерства с участием инвалидов и лиц с ограниченными возможностями здоровья</vt:lpstr>
      <vt:lpstr>Презентация PowerPoint</vt:lpstr>
      <vt:lpstr>Участие в Олимпиадах профессионального мастерства  2014-2016 гг</vt:lpstr>
      <vt:lpstr>Олимпиада по профессии МАЛЯР (обучающиеся, педагоги, члены жюри) март 2015</vt:lpstr>
      <vt:lpstr>1 место – Скворцов Евгений Дмитриевич  (с нарушениями слуха), «Социально-профессиональный техникум «Строитель»</vt:lpstr>
      <vt:lpstr>Приказ Министерства образования и науки Российской Федерации № 1151 от 15 октября 2015 года "О присуждении в 2015 году премий для поддержки талантливой молодёжи" </vt:lpstr>
      <vt:lpstr>2015-2016 учебный год Мастер отделочных строительных работ</vt:lpstr>
      <vt:lpstr>  Наименование программы: Оператор швейного оборудования, швея </vt:lpstr>
      <vt:lpstr>Участники Театра моды школы-интерната «Эверест»  (дети с нарушениями ОДА)</vt:lpstr>
      <vt:lpstr>Театр моды «Престиж»</vt:lpstr>
      <vt:lpstr>Программа  «Токарь-универсал» (обучающиеся с нарушениями слуха)</vt:lpstr>
      <vt:lpstr>Межрегиональный открытый конкурс профессионального мастерства по компетенции «Токарь-универсал» (Уральский федеральный округ) декабрь 2016</vt:lpstr>
      <vt:lpstr>Участники – студенты с нарушениями слуха профессиональных образовательных организаций УрФО</vt:lpstr>
      <vt:lpstr>Мастер-класс для педагогов «Одежда для животных»</vt:lpstr>
      <vt:lpstr>Профессиональная игра-квест «Профи» (Ирбитский политехникум)</vt:lpstr>
      <vt:lpstr>Ранняя профориентация (Ирбитский политехникум)</vt:lpstr>
      <vt:lpstr>«Старты надежд»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Региональный отборочный этап «Абилимпикс» 2016 год</vt:lpstr>
      <vt:lpstr>Презентация PowerPoint</vt:lpstr>
      <vt:lpstr>Презентация PowerPoint</vt:lpstr>
      <vt:lpstr>Участие сборной Свердловской области в финале II Национального чемпионата «Абилимпикс» 2016</vt:lpstr>
      <vt:lpstr>Участник: Мекешкина Л.М. (Ревдинский завод светотехнических изделий Всероссийское общество слепых)  «Бронза» в компетенции «Социальная работа»</vt:lpstr>
      <vt:lpstr>Участник: Боровягина Т.Е. выпускница Свердловского областного медицинского колледжа  «Серебро» в компетенции «Зубной техник»</vt:lpstr>
      <vt:lpstr>Участник: Нарбутовских Д.В. студентка Первоуральского политехникума «Золото» в компетенции «Торговля»</vt:lpstr>
      <vt:lpstr>Эксперт: Шаманаева Е.Ю. Техникум индустрии питания и услуг «Кулинар»</vt:lpstr>
      <vt:lpstr>Участник: Скворцов Е.Д., выпускник Социально-профессионального техникума «Строитель»</vt:lpstr>
      <vt:lpstr>Участник: Попов С.С., студент Сысертский социально-экономический техникум «Родник»</vt:lpstr>
      <vt:lpstr>Участник: Демиденко Е.А., студент  Свердловский областной медицинский колледж </vt:lpstr>
      <vt:lpstr>Участник: Новокшонов И.А., компетенция «Адаптивная физическая культура», Культурно-спортивный реабилитационный центр Свердловской областной организации ВОС"</vt:lpstr>
      <vt:lpstr>1 место «Торговля»</vt:lpstr>
      <vt:lpstr>2 место «Зубной техник»</vt:lpstr>
      <vt:lpstr>3 место «Социальная работа»</vt:lpstr>
      <vt:lpstr>Презентация PowerPoint</vt:lpstr>
      <vt:lpstr>Компетенции «Абилимпикс -2017»</vt:lpstr>
      <vt:lpstr>Контакты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Cheshko</dc:creator>
  <cp:lastModifiedBy>Дмитрий Романов</cp:lastModifiedBy>
  <cp:revision>240</cp:revision>
  <cp:lastPrinted>2015-03-31T04:56:56Z</cp:lastPrinted>
  <dcterms:created xsi:type="dcterms:W3CDTF">2015-03-11T06:30:09Z</dcterms:created>
  <dcterms:modified xsi:type="dcterms:W3CDTF">2017-02-10T06:57:23Z</dcterms:modified>
</cp:coreProperties>
</file>