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3C010-7123-49D9-B26A-FD1C46B9D1D9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D0586-EE44-45BC-9F27-99236AFE3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90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 ИНДУСТРИИ ПИТАНИЯ И УСЛУГ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«КУЛИНАР»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Кулинар\Desktop\2016-2017 учебный год\выступление\род.обл.собрание лица с ОВЗ\фото\IMG_15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3688" y="2276872"/>
            <a:ext cx="5831417" cy="43735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26" name="Picture 2" descr="C:\Users\Кулинар\Downloads\картинки\герб кулина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1371600" cy="13182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799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60672" cy="103942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entury Gothic"/>
              </a:rPr>
              <a:t>Условия для обучения лиц с ОВЗ</a:t>
            </a:r>
            <a:endParaRPr lang="ru-RU" sz="2800" b="1" dirty="0"/>
          </a:p>
        </p:txBody>
      </p:sp>
      <p:pic>
        <p:nvPicPr>
          <p:cNvPr id="7170" name="Picture 2" descr="C:\Users\Кулинар\Desktop\2016-2017 учебный год\выступление\род.обл.собрание лица с ОВЗ\фото\IMG_1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536504" cy="3476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Кулинар\Desktop\2016-2017 учебный год\выступление\род.обл.собрание лица с ОВЗ\фото\IMG_150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4200128" cy="31182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630669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Творческий коллектив  «ДУБЛЬ»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entury Gothic"/>
              </a:rPr>
              <a:t>трудоустройство</a:t>
            </a:r>
            <a:endParaRPr lang="ru-RU" sz="2800" b="1" dirty="0"/>
          </a:p>
        </p:txBody>
      </p:sp>
      <p:pic>
        <p:nvPicPr>
          <p:cNvPr id="9219" name="Picture 3" descr="C:\Users\Кулинар\Downloads\картинки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4063297" cy="310147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Кулинар\Downloads\картинки\13901207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032448" cy="30243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1700808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Точки общественного питания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157192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 небольшой проходимостью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>2017-2018  учебный год</a:t>
            </a:r>
            <a:endParaRPr lang="ru-RU" dirty="0"/>
          </a:p>
        </p:txBody>
      </p:sp>
      <p:pic>
        <p:nvPicPr>
          <p:cNvPr id="10242" name="Picture 2" descr="C:\Users\Кулинар\Downloads\картинки\повар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543" y="2204864"/>
            <a:ext cx="275430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2708920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Планируем  набирать обучающихся с ОВЗ: слабослышащие и слабовидящие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93A299"/>
              </a:buClr>
            </a:pPr>
            <a:r>
              <a:rPr lang="ru-RU" b="1" dirty="0">
                <a:solidFill>
                  <a:prstClr val="black"/>
                </a:solidFill>
              </a:rPr>
              <a:t>Техникум находится по адресу:</a:t>
            </a:r>
          </a:p>
          <a:p>
            <a:pPr lvl="0">
              <a:buClr>
                <a:srgbClr val="93A299"/>
              </a:buClr>
            </a:pPr>
            <a:r>
              <a:rPr lang="ru-RU" b="1" dirty="0">
                <a:solidFill>
                  <a:prstClr val="black"/>
                </a:solidFill>
              </a:rPr>
              <a:t>г. Екатеринбург, ул. Мамина-Сибиряка, 16</a:t>
            </a:r>
          </a:p>
          <a:p>
            <a:pPr lvl="0">
              <a:buClr>
                <a:srgbClr val="93A299"/>
              </a:buClr>
            </a:pPr>
            <a:r>
              <a:rPr lang="ru-RU" b="1" dirty="0">
                <a:solidFill>
                  <a:prstClr val="black"/>
                </a:solidFill>
              </a:rPr>
              <a:t>Директор- </a:t>
            </a:r>
            <a:r>
              <a:rPr lang="ru-RU" b="1" u="sng" dirty="0" err="1">
                <a:solidFill>
                  <a:prstClr val="black"/>
                </a:solidFill>
              </a:rPr>
              <a:t>Исламгалиев</a:t>
            </a:r>
            <a:r>
              <a:rPr lang="ru-RU" b="1" u="sng" dirty="0">
                <a:solidFill>
                  <a:prstClr val="black"/>
                </a:solidFill>
              </a:rPr>
              <a:t> Феликс </a:t>
            </a:r>
            <a:r>
              <a:rPr lang="ru-RU" b="1" u="sng" dirty="0" err="1">
                <a:solidFill>
                  <a:prstClr val="black"/>
                </a:solidFill>
              </a:rPr>
              <a:t>Галиаскарович</a:t>
            </a:r>
            <a:endParaRPr lang="ru-RU" b="1" u="sng" dirty="0" smtClean="0"/>
          </a:p>
          <a:p>
            <a:endParaRPr lang="ru-RU" b="1" u="sng" dirty="0" smtClean="0"/>
          </a:p>
          <a:p>
            <a:r>
              <a:rPr lang="ru-RU" b="1" u="sng" dirty="0" smtClean="0"/>
              <a:t>Учебные корпуса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Ул. Мамина-Сибиряка, 16 </a:t>
            </a:r>
          </a:p>
          <a:p>
            <a:r>
              <a:rPr lang="ru-RU" b="1" dirty="0" smtClean="0"/>
              <a:t>(ост. </a:t>
            </a:r>
            <a:r>
              <a:rPr lang="ru-RU" b="1" dirty="0" err="1" smtClean="0"/>
              <a:t>Протезноортопедическое</a:t>
            </a:r>
            <a:r>
              <a:rPr lang="ru-RU" b="1" dirty="0" smtClean="0"/>
              <a:t> предприятие, ж/д вокзал)</a:t>
            </a:r>
          </a:p>
          <a:p>
            <a:r>
              <a:rPr lang="ru-RU" b="1" dirty="0" smtClean="0"/>
              <a:t>Ул. Луначарского 128</a:t>
            </a:r>
          </a:p>
          <a:p>
            <a:r>
              <a:rPr lang="ru-RU" b="1" dirty="0" smtClean="0"/>
              <a:t>(ост. Оперный театр, гостиница «Исеть»)</a:t>
            </a:r>
          </a:p>
          <a:p>
            <a:r>
              <a:rPr lang="ru-RU" b="1" u="sng" dirty="0" smtClean="0"/>
              <a:t>Общежитие:</a:t>
            </a:r>
          </a:p>
          <a:p>
            <a:r>
              <a:rPr lang="ru-RU" b="1" dirty="0" smtClean="0"/>
              <a:t>Ул. Ясная 1/4</a:t>
            </a:r>
          </a:p>
          <a:p>
            <a:r>
              <a:rPr lang="ru-RU" b="1" dirty="0" smtClean="0"/>
              <a:t>(ост. </a:t>
            </a:r>
            <a:r>
              <a:rPr lang="ru-RU" b="1" dirty="0"/>
              <a:t>Д</a:t>
            </a:r>
            <a:r>
              <a:rPr lang="ru-RU" b="1" dirty="0" smtClean="0"/>
              <a:t>ворец спорта)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5595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>Контакты для обращения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Заместитель директора по учебной работе-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</a:t>
            </a:r>
            <a:r>
              <a:rPr lang="ru-RU" b="1" u="sng" dirty="0" smtClean="0"/>
              <a:t>Субботина </a:t>
            </a:r>
            <a:r>
              <a:rPr lang="ru-RU" b="1" u="sng" dirty="0"/>
              <a:t>И</a:t>
            </a:r>
            <a:r>
              <a:rPr lang="ru-RU" b="1" u="sng" dirty="0" smtClean="0"/>
              <a:t>рина Николаевна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телефон: (343) </a:t>
            </a:r>
            <a:r>
              <a:rPr lang="ru-RU" b="1" u="sng" dirty="0" smtClean="0"/>
              <a:t>3-67-26-58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568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342900" lvl="0" indent="-228600">
              <a:spcBef>
                <a:spcPct val="20000"/>
              </a:spcBef>
            </a:pPr>
            <a:r>
              <a:rPr lang="ru-RU" sz="2400" cap="none" dirty="0" smtClean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ru-RU" sz="2400" cap="none" dirty="0" smtClean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</a:br>
            <a:r>
              <a:rPr lang="ru-RU" sz="2400" b="1" cap="none" dirty="0" smtClean="0">
                <a:solidFill>
                  <a:srgbClr val="C00000"/>
                </a:solidFill>
                <a:latin typeface="Century Gothic"/>
              </a:rPr>
              <a:t>Опыт  обучения лиц с ограниченными возможностями здоровья</a:t>
            </a:r>
            <a:br>
              <a:rPr lang="ru-RU" sz="2400" b="1" cap="none" dirty="0" smtClean="0">
                <a:solidFill>
                  <a:srgbClr val="C00000"/>
                </a:solidFill>
                <a:latin typeface="Century Gothic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u="sng" dirty="0" smtClean="0"/>
              <a:t>Выпущено  в 2015 </a:t>
            </a:r>
            <a:r>
              <a:rPr lang="ru-RU" dirty="0" smtClean="0"/>
              <a:t>году 4 человека с ограниченными возможностями (слабослышащие), которые получили профессию повар, кондитер:</a:t>
            </a:r>
          </a:p>
          <a:p>
            <a:r>
              <a:rPr lang="ru-RU" dirty="0"/>
              <a:t> </a:t>
            </a:r>
            <a:r>
              <a:rPr lang="ru-RU" dirty="0" smtClean="0"/>
              <a:t>- 2 человека –обучались на базе основного общего образования;</a:t>
            </a:r>
          </a:p>
          <a:p>
            <a:r>
              <a:rPr lang="ru-RU" dirty="0" smtClean="0"/>
              <a:t>- 2 человека обучались на базе среднего общего образования.</a:t>
            </a:r>
          </a:p>
          <a:p>
            <a:r>
              <a:rPr lang="ru-RU" b="1" u="sng" dirty="0" smtClean="0"/>
              <a:t>В 2016-2017 году </a:t>
            </a:r>
            <a:r>
              <a:rPr lang="ru-RU" dirty="0" smtClean="0"/>
              <a:t>обучается 4 человека (2-глухие, 1-слабослышащий, 1- слабовидящий) на базе среднего общего образования по профессии повар, кондитер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1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Условия для обучения лиц с ОВЗ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>
              <a:buClr>
                <a:srgbClr val="93A299"/>
              </a:buClr>
            </a:pPr>
            <a:r>
              <a:rPr lang="ru-RU" sz="2200" b="1" dirty="0">
                <a:solidFill>
                  <a:prstClr val="black"/>
                </a:solidFill>
              </a:rPr>
              <a:t>- </a:t>
            </a:r>
            <a:r>
              <a:rPr lang="ru-RU" sz="2200" b="1" dirty="0" smtClean="0">
                <a:solidFill>
                  <a:prstClr val="black"/>
                </a:solidFill>
              </a:rPr>
              <a:t>Адаптированная </a:t>
            </a:r>
            <a:r>
              <a:rPr lang="ru-RU" sz="2200" b="1" dirty="0">
                <a:solidFill>
                  <a:prstClr val="black"/>
                </a:solidFill>
              </a:rPr>
              <a:t>образовательная программа по профессии Повар</a:t>
            </a:r>
            <a:r>
              <a:rPr lang="ru-RU" sz="2200" b="1">
                <a:solidFill>
                  <a:prstClr val="black"/>
                </a:solidFill>
              </a:rPr>
              <a:t>, </a:t>
            </a:r>
            <a:r>
              <a:rPr lang="ru-RU" sz="2200" b="1" smtClean="0">
                <a:solidFill>
                  <a:prstClr val="black"/>
                </a:solidFill>
              </a:rPr>
              <a:t>кондитер</a:t>
            </a:r>
            <a:endParaRPr lang="ru-RU" sz="2200" b="1" dirty="0">
              <a:solidFill>
                <a:prstClr val="black"/>
              </a:solidFill>
            </a:endParaRPr>
          </a:p>
          <a:p>
            <a:pPr lvl="0">
              <a:buClr>
                <a:srgbClr val="93A299"/>
              </a:buClr>
            </a:pPr>
            <a:r>
              <a:rPr lang="ru-RU" sz="2200" b="1" dirty="0">
                <a:solidFill>
                  <a:prstClr val="black"/>
                </a:solidFill>
              </a:rPr>
              <a:t>( включая индивидуальные занятия теоретического    цикла, индивидуальные лабораторно- практические </a:t>
            </a:r>
          </a:p>
          <a:p>
            <a:pPr marL="114300" lvl="0" indent="0">
              <a:buClr>
                <a:srgbClr val="93A299"/>
              </a:buClr>
              <a:buNone/>
            </a:pPr>
            <a:r>
              <a:rPr lang="ru-RU" sz="2200" b="1" dirty="0">
                <a:solidFill>
                  <a:prstClr val="black"/>
                </a:solidFill>
              </a:rPr>
              <a:t>     занятия)</a:t>
            </a:r>
          </a:p>
          <a:p>
            <a:r>
              <a:rPr lang="ru-RU" dirty="0" smtClean="0"/>
              <a:t>- </a:t>
            </a:r>
            <a:r>
              <a:rPr lang="ru-RU" b="1" dirty="0" smtClean="0">
                <a:solidFill>
                  <a:schemeClr val="tx1"/>
                </a:solidFill>
              </a:rPr>
              <a:t>Высококвалифицированные педагоги;</a:t>
            </a:r>
          </a:p>
          <a:p>
            <a:pPr lvl="0">
              <a:buClr>
                <a:srgbClr val="93A299"/>
              </a:buClr>
            </a:pPr>
            <a:r>
              <a:rPr lang="ru-RU" b="1" dirty="0" smtClean="0">
                <a:solidFill>
                  <a:schemeClr val="tx1"/>
                </a:solidFill>
              </a:rPr>
              <a:t>-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Сурдопереводчик (переводчик русского      жестового языка) ;</a:t>
            </a:r>
          </a:p>
          <a:p>
            <a:pPr lvl="0">
              <a:buClr>
                <a:srgbClr val="93A299"/>
              </a:buClr>
            </a:pPr>
            <a:r>
              <a:rPr lang="ru-RU" b="1" dirty="0" smtClean="0">
                <a:solidFill>
                  <a:schemeClr val="tx1"/>
                </a:solidFill>
              </a:rPr>
              <a:t>- Психолог;</a:t>
            </a:r>
          </a:p>
          <a:p>
            <a:pPr lvl="0">
              <a:buClr>
                <a:srgbClr val="93A299"/>
              </a:buClr>
            </a:pPr>
            <a:r>
              <a:rPr lang="ru-RU" b="1" dirty="0" smtClean="0">
                <a:solidFill>
                  <a:schemeClr val="tx1"/>
                </a:solidFill>
              </a:rPr>
              <a:t>- Педагог дополнительного образования;</a:t>
            </a:r>
          </a:p>
          <a:p>
            <a:pPr lvl="0">
              <a:buClr>
                <a:srgbClr val="93A299"/>
              </a:buClr>
            </a:pPr>
            <a:r>
              <a:rPr lang="ru-RU" b="1" dirty="0" smtClean="0">
                <a:solidFill>
                  <a:schemeClr val="tx1"/>
                </a:solidFill>
              </a:rPr>
              <a:t>- Воспитатели в общежитии;</a:t>
            </a:r>
          </a:p>
          <a:p>
            <a:pPr lvl="0">
              <a:buClr>
                <a:srgbClr val="93A299"/>
              </a:buClr>
            </a:pPr>
            <a:r>
              <a:rPr lang="ru-RU" b="1" dirty="0" smtClean="0">
                <a:solidFill>
                  <a:schemeClr val="tx1"/>
                </a:solidFill>
              </a:rPr>
              <a:t>- </a:t>
            </a:r>
            <a:r>
              <a:rPr lang="ru-RU" b="1" dirty="0" err="1" smtClean="0">
                <a:solidFill>
                  <a:schemeClr val="tx1"/>
                </a:solidFill>
              </a:rPr>
              <a:t>Тьюторы</a:t>
            </a:r>
            <a:r>
              <a:rPr lang="ru-RU" b="1" dirty="0" smtClean="0">
                <a:solidFill>
                  <a:schemeClr val="tx1"/>
                </a:solidFill>
              </a:rPr>
              <a:t>-волонтеры;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9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Условия для обучения лиц с ОВЗ</a:t>
            </a:r>
            <a:endParaRPr lang="ru-RU" sz="2200" dirty="0"/>
          </a:p>
        </p:txBody>
      </p:sp>
      <p:pic>
        <p:nvPicPr>
          <p:cNvPr id="2050" name="Picture 2" descr="C:\Users\Кулинар\Desktop\2016-2017 учебный год\выступление\род.обл.собрание лица с ОВЗ\фото\IMG_15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921663" cy="26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улинар\Desktop\2016-2017 учебный год\выступление\род.обл.собрание лица с ОВЗ\фото\IMG_15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888432" cy="275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376" y="1826849"/>
            <a:ext cx="4320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Учебные кабинеты, оснащенные  мультимедийными установками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367" y="4653136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Лаборатории оснащены современным оборудованием и инвентарем для приготовления блюд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entury Gothic"/>
              </a:rPr>
              <a:t>Условия для обучения лиц с ОВЗ</a:t>
            </a:r>
            <a:endParaRPr lang="ru-RU" sz="2800" b="1" dirty="0"/>
          </a:p>
        </p:txBody>
      </p:sp>
      <p:pic>
        <p:nvPicPr>
          <p:cNvPr id="4099" name="Picture 3" descr="C:\Users\Кулинар\Desktop\2016-2017 учебный год\выступление\род.обл.собрание лица с ОВЗ\фото\IMG_15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96044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Кулинар\Desktop\2016-2017 учебный год\выступление\род.обл.собрание лица с ОВЗ\фото\IMG_15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888432" cy="248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1988840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Спортивный зал, тренажерный зал.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653136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Медицинский кабинет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Условия для обучения лиц с ОВЗ</a:t>
            </a:r>
            <a:endParaRPr lang="ru-RU" dirty="0"/>
          </a:p>
        </p:txBody>
      </p:sp>
      <p:pic>
        <p:nvPicPr>
          <p:cNvPr id="3074" name="Picture 2" descr="C:\Users\Кулинар\Desktop\2016-2017 учебный год\выступление\род.обл.собрание лица с ОВЗ\фото\IMG_15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960440" cy="28083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улинар\Desktop\2016-2017 учебный год\выступление\род.обл.собрание лица с ОВЗ\фото\IMG_15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577179" cy="327856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1844824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Современные столовые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797152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>
                <a:solidFill>
                  <a:srgbClr val="C00000"/>
                </a:solidFill>
              </a:rPr>
              <a:t>очень </a:t>
            </a:r>
            <a:r>
              <a:rPr lang="ru-RU" sz="3200" dirty="0">
                <a:solidFill>
                  <a:srgbClr val="C00000"/>
                </a:solidFill>
              </a:rPr>
              <a:t>демократичные цены</a:t>
            </a:r>
          </a:p>
        </p:txBody>
      </p:sp>
    </p:spTree>
    <p:extLst>
      <p:ext uri="{BB962C8B-B14F-4D97-AF65-F5344CB8AC3E}">
        <p14:creationId xmlns:p14="http://schemas.microsoft.com/office/powerpoint/2010/main" val="3514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Условия для обучения лиц с ОВЗ</a:t>
            </a:r>
            <a:endParaRPr lang="ru-RU" dirty="0"/>
          </a:p>
        </p:txBody>
      </p:sp>
      <p:pic>
        <p:nvPicPr>
          <p:cNvPr id="5122" name="Picture 2" descr="C:\Users\Кулинар\Desktop\2016-2017 учебный год\выступление\род.обл.собрание лица с ОВЗ\фото\IMG_15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816424" cy="2304256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123" name="Picture 3" descr="C:\Users\Кулинар\Desktop\2016-2017 учебный год\выступление\род.обл.собрание лица с ОВЗ\фото\Общежитие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064000" cy="304800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4644008" y="1916832"/>
            <a:ext cx="4208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Имеется благоустроенное общежитие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58112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 общежитии работают квалифицированные воспитатели, психолог. 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Условия для обучения лиц </a:t>
            </a:r>
            <a:r>
              <a:rPr lang="ru-RU" sz="2800" b="1" dirty="0" smtClean="0">
                <a:solidFill>
                  <a:srgbClr val="C00000"/>
                </a:solidFill>
              </a:rPr>
              <a:t>с ОВЗ</a:t>
            </a:r>
            <a:endParaRPr lang="ru-RU" dirty="0"/>
          </a:p>
        </p:txBody>
      </p:sp>
      <p:pic>
        <p:nvPicPr>
          <p:cNvPr id="6146" name="Picture 2" descr="C:\Users\Кулинар\Desktop\2016-2017 учебный год\выступление\род.обл.собрание лица с ОВЗ\фото\IMG_15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5400600" cy="331236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916832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Обучающиеся с ОВЗ участвуют в профессиональных олимпиадах и конкурсах техникума.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Условия для обучения лиц с ОВЗ</a:t>
            </a:r>
            <a:endParaRPr lang="ru-RU" dirty="0"/>
          </a:p>
        </p:txBody>
      </p:sp>
      <p:pic>
        <p:nvPicPr>
          <p:cNvPr id="8194" name="Picture 2" descr="C:\Users\Кулинар\Desktop\2016-2017 учебный год\выступление\род.обл.собрание лица с ОВЗ\фото\IMG_15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673927" cy="31165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Кулинар\Desktop\2016-2017 учебный год\выступление\род.обл.собрание лица с ОВЗ\фото\IMG_15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621115"/>
            <a:ext cx="4582557" cy="305653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1844824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Спортивные соревнования и тренинги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229200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Патриотические мероприятия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4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336</TotalTime>
  <Words>335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Book Antiqua</vt:lpstr>
      <vt:lpstr>Calibri</vt:lpstr>
      <vt:lpstr>Century Gothic</vt:lpstr>
      <vt:lpstr>Times New Roman</vt:lpstr>
      <vt:lpstr>Аптека</vt:lpstr>
      <vt:lpstr>ТЕХНИКУМ ИНДУСТРИИ ПИТАНИЯ И УСЛУГ «КУЛИНАР»</vt:lpstr>
      <vt:lpstr> Опыт  обучения лиц с ограниченными возможностями здоровья </vt:lpstr>
      <vt:lpstr>Условия для обучения лиц с ОВЗ</vt:lpstr>
      <vt:lpstr>Условия для обучения лиц с ОВЗ</vt:lpstr>
      <vt:lpstr>Условия для обучения лиц с ОВЗ</vt:lpstr>
      <vt:lpstr>Условия для обучения лиц с ОВЗ</vt:lpstr>
      <vt:lpstr>Условия для обучения лиц с ОВЗ</vt:lpstr>
      <vt:lpstr>Условия для обучения лиц с ОВЗ</vt:lpstr>
      <vt:lpstr>Условия для обучения лиц с ОВЗ</vt:lpstr>
      <vt:lpstr>Условия для обучения лиц с ОВЗ</vt:lpstr>
      <vt:lpstr>трудоустройство</vt:lpstr>
      <vt:lpstr>2017-2018  учебный год</vt:lpstr>
      <vt:lpstr>контакты</vt:lpstr>
      <vt:lpstr>Контакты для обращения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ТЕХНИКУМ ИНДУСТРИИ ПИТАНИЯ И УСЛУГ «КУЛИНАР»</dc:title>
  <dc:creator>Кулинар</dc:creator>
  <cp:lastModifiedBy>Пользователь Windows</cp:lastModifiedBy>
  <cp:revision>19</cp:revision>
  <dcterms:created xsi:type="dcterms:W3CDTF">2016-09-14T03:12:44Z</dcterms:created>
  <dcterms:modified xsi:type="dcterms:W3CDTF">2017-02-14T10:40:30Z</dcterms:modified>
</cp:coreProperties>
</file>