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9"/>
  </p:notesMasterIdLst>
  <p:sldIdLst>
    <p:sldId id="256" r:id="rId2"/>
    <p:sldId id="258" r:id="rId3"/>
    <p:sldId id="261" r:id="rId4"/>
    <p:sldId id="262" r:id="rId5"/>
    <p:sldId id="267" r:id="rId6"/>
    <p:sldId id="259" r:id="rId7"/>
    <p:sldId id="263" r:id="rId8"/>
    <p:sldId id="273" r:id="rId9"/>
    <p:sldId id="264" r:id="rId10"/>
    <p:sldId id="260" r:id="rId11"/>
    <p:sldId id="268" r:id="rId12"/>
    <p:sldId id="275" r:id="rId13"/>
    <p:sldId id="277" r:id="rId14"/>
    <p:sldId id="274" r:id="rId15"/>
    <p:sldId id="276" r:id="rId16"/>
    <p:sldId id="285" r:id="rId17"/>
    <p:sldId id="278" r:id="rId18"/>
    <p:sldId id="286" r:id="rId19"/>
    <p:sldId id="281" r:id="rId20"/>
    <p:sldId id="279" r:id="rId21"/>
    <p:sldId id="271" r:id="rId22"/>
    <p:sldId id="272" r:id="rId23"/>
    <p:sldId id="287" r:id="rId24"/>
    <p:sldId id="270" r:id="rId25"/>
    <p:sldId id="257" r:id="rId26"/>
    <p:sldId id="284" r:id="rId27"/>
    <p:sldId id="288" r:id="rId28"/>
  </p:sldIdLst>
  <p:sldSz cx="9144000" cy="6858000" type="screen4x3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81" cy="497842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678" y="0"/>
            <a:ext cx="2953281" cy="497842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pPr>
              <a:defRPr/>
            </a:pPr>
            <a:fld id="{0C968C9C-202F-418E-B826-4A76E82D6B7D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3924"/>
            <a:ext cx="5451476" cy="4475798"/>
          </a:xfrm>
          <a:prstGeom prst="rect">
            <a:avLst/>
          </a:prstGeom>
        </p:spPr>
        <p:txBody>
          <a:bodyPr vert="horz" lIns="91623" tIns="45811" rIns="91623" bIns="4581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53281" cy="497841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678" y="9446257"/>
            <a:ext cx="2953281" cy="497841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pPr>
              <a:defRPr/>
            </a:pPr>
            <a:fld id="{15926268-0044-427B-9D9D-41C25BC9C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3%EB%E8%F6%E0_%C2%E0%E9%ED%E5%F0%E0_(%C5%EA%E0%F2%E5%F0%E8%ED%E1%F3%F0%E3)" TargetMode="External"/><Relationship Id="rId3" Type="http://schemas.openxmlformats.org/officeDocument/2006/relationships/hyperlink" Target="http://ru.wikipedia.org/wiki/%D0%9D%D0%BE%D0%B2%D0%BE-%D0%A2%D0%B8%D1%85%D0%B2%D0%B8%D0%BD%D1%81%D0%BA%D0%B8%D0%B9_%D0%BC%D0%BE%D0%BD%D0%B0%D1%81%D1%82%D1%8B%D1%80%D1%8C" TargetMode="External"/><Relationship Id="rId7" Type="http://schemas.openxmlformats.org/officeDocument/2006/relationships/hyperlink" Target="http://ru.wikipedia.org/wiki/%D0%92%D1%82%D0%BE%D1%80%D0%BE%D0%B2,_%D0%90%D0%BB%D0%B5%D0%BA%D1%81%D0%B0%D0%BD%D0%B4%D1%80_%D0%A4%D1%91%D0%B4%D0%BE%D1%80%D0%BE%D0%B2%D0%B8%D1%8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/index.php?title=%D0%91%D1%80%D0%B0%D1%82%D1%8C%D1%8F_%D0%90%D0%B3%D0%B0%D1%84%D1%83%D1%80%D0%BE%D0%B2%D1%8B&amp;action=edit&amp;redlink=1" TargetMode="External"/><Relationship Id="rId5" Type="http://schemas.openxmlformats.org/officeDocument/2006/relationships/hyperlink" Target="http://ru.wikipedia.org/wiki/XX_%D0%B2%D0%B5%D0%BA" TargetMode="External"/><Relationship Id="rId4" Type="http://schemas.openxmlformats.org/officeDocument/2006/relationships/hyperlink" Target="http://ru.wikipedia.org/wiki/XIX_%D0%B2%D0%B5%D0%BA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5_%D0%B3%D0%BE%D0%B4" TargetMode="External"/><Relationship Id="rId3" Type="http://schemas.openxmlformats.org/officeDocument/2006/relationships/hyperlink" Target="http://ru.wikipedia.org/wiki/%D0%95%D0%BA%D0%B0%D1%82%D0%B5%D1%80%D0%B8%D0%BD%D0%B1%D1%83%D1%80%D0%B3" TargetMode="External"/><Relationship Id="rId7" Type="http://schemas.openxmlformats.org/officeDocument/2006/relationships/hyperlink" Target="http://ru.wikipedia.org/wiki/5_%D0%BE%D0%BA%D1%82%D1%8F%D0%B1%D1%80%D1%8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8%D1%81%D0%B5%D1%82%D1%8C" TargetMode="External"/><Relationship Id="rId5" Type="http://schemas.openxmlformats.org/officeDocument/2006/relationships/hyperlink" Target="http://ru.wikipedia.org/wiki/%D0%9A%D0%BB%D0%B0%D0%B2%D0%B8%D0%B0%D1%82%D1%83%D1%80%D0%B0" TargetMode="External"/><Relationship Id="rId4" Type="http://schemas.openxmlformats.org/officeDocument/2006/relationships/hyperlink" Target="http://ru.wikipedia.org/wiki/%D0%9B%D1%8D%D0%BD%D0%B4-%D0%B0%D1%80%D1%82" TargetMode="External"/><Relationship Id="rId9" Type="http://schemas.openxmlformats.org/officeDocument/2006/relationships/hyperlink" Target="http://ru.wikipedia.org/wiki/%D0%91%D0%B5%D1%82%D0%BE%D0%B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Общая длина улицы — 990 м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начале XIX века улица получила название — Успенская (по церкви Успения Божьей Матери в </a:t>
            </a:r>
            <a:r>
              <a:rPr lang="ru-RU" dirty="0" smtClean="0">
                <a:hlinkClick r:id="rId3" tooltip="Ново-Тихвинский монастырь"/>
              </a:rPr>
              <a:t>Ново-Тихвинском женском монастыре</a:t>
            </a:r>
            <a:r>
              <a:rPr lang="ru-RU" dirty="0" smtClean="0"/>
              <a:t>, которая просматривалась в перспективе улицы. В </a:t>
            </a:r>
            <a:r>
              <a:rPr lang="ru-RU" dirty="0" smtClean="0">
                <a:hlinkClick r:id="rId4" tooltip="XIX век"/>
              </a:rPr>
              <a:t>XIX</a:t>
            </a:r>
            <a:r>
              <a:rPr lang="ru-RU" dirty="0" smtClean="0"/>
              <a:t>—</a:t>
            </a:r>
            <a:r>
              <a:rPr lang="ru-RU" dirty="0" smtClean="0">
                <a:hlinkClick r:id="rId5" tooltip="XX век"/>
              </a:rPr>
              <a:t>XX веках</a:t>
            </a:r>
            <a:r>
              <a:rPr lang="ru-RU" dirty="0" smtClean="0"/>
              <a:t> Успенская улица была одной из главных торговых улиц Екатеринбурга. По ней располагались торговые дома, магазины и лавки </a:t>
            </a:r>
            <a:r>
              <a:rPr lang="ru-RU" dirty="0" smtClean="0">
                <a:hlinkClick r:id="rId6" tooltip="Братья Агафуровы (страница отсутствует)"/>
              </a:rPr>
              <a:t>братьев </a:t>
            </a:r>
            <a:r>
              <a:rPr lang="ru-RU" dirty="0" err="1" smtClean="0">
                <a:hlinkClick r:id="rId6" tooltip="Братья Агафуровы (страница отсутствует)"/>
              </a:rPr>
              <a:t>Агафуровых</a:t>
            </a:r>
            <a:r>
              <a:rPr lang="ru-RU" dirty="0" smtClean="0"/>
              <a:t>, </a:t>
            </a:r>
            <a:r>
              <a:rPr lang="ru-RU" dirty="0" smtClean="0">
                <a:hlinkClick r:id="rId7" tooltip="Второв, Александр Фёдорович"/>
              </a:rPr>
              <a:t>Второва</a:t>
            </a:r>
            <a:r>
              <a:rPr lang="ru-RU" dirty="0" smtClean="0"/>
              <a:t>, Ижболдина, </a:t>
            </a:r>
            <a:r>
              <a:rPr lang="ru-RU" dirty="0" err="1" smtClean="0"/>
              <a:t>Афониной</a:t>
            </a:r>
            <a:r>
              <a:rPr lang="ru-RU" dirty="0" smtClean="0"/>
              <a:t>, книжные магазины товариществ Сытина, «Польза», потребительское и страховое </a:t>
            </a:r>
            <a:r>
              <a:rPr lang="ru-RU" dirty="0" err="1" smtClean="0"/>
              <a:t>об-во</a:t>
            </a:r>
            <a:r>
              <a:rPr lang="ru-RU" dirty="0" smtClean="0"/>
              <a:t> «Россия», страховое общество «Русский Ллойд», гостиница «Волга», частная женская гимназия Румянцевой (современный Театральный институт)</a:t>
            </a:r>
            <a:r>
              <a:rPr lang="ru-RU" baseline="30000" dirty="0" smtClean="0">
                <a:hlinkClick r:id="rId8"/>
              </a:rPr>
              <a:t>[1]</a:t>
            </a:r>
            <a:r>
              <a:rPr lang="ru-RU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EF5D4D-C0BC-4B9D-B1C9-70269581A99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Па́мятник клавиату́ре</a:t>
            </a:r>
            <a:r>
              <a:rPr lang="ru-RU" smtClean="0"/>
              <a:t> — первая в </a:t>
            </a:r>
            <a:r>
              <a:rPr lang="ru-RU" smtClean="0">
                <a:hlinkClick r:id="rId3" tooltip="Екатеринбург"/>
              </a:rPr>
              <a:t>Екатеринбурге</a:t>
            </a:r>
            <a:r>
              <a:rPr lang="ru-RU" smtClean="0"/>
              <a:t> </a:t>
            </a:r>
            <a:r>
              <a:rPr lang="ru-RU" smtClean="0">
                <a:hlinkClick r:id="rId4" tooltip="Лэнд-арт"/>
              </a:rPr>
              <a:t>лэнд-арт</a:t>
            </a:r>
            <a:r>
              <a:rPr lang="ru-RU" smtClean="0"/>
              <a:t> скульптура, посвящённая компьютерной </a:t>
            </a:r>
            <a:r>
              <a:rPr lang="ru-RU" smtClean="0">
                <a:hlinkClick r:id="rId5" tooltip="Клавиатура"/>
              </a:rPr>
              <a:t>клавиатуре</a:t>
            </a:r>
            <a:r>
              <a:rPr lang="ru-RU" smtClean="0"/>
              <a:t>, находящаяся на втором ярусе набережной реки </a:t>
            </a:r>
            <a:r>
              <a:rPr lang="ru-RU" smtClean="0">
                <a:hlinkClick r:id="rId6" tooltip="Исеть"/>
              </a:rPr>
              <a:t>Исеть</a:t>
            </a:r>
            <a:r>
              <a:rPr lang="ru-RU" smtClean="0"/>
              <a:t>, со стороны улицы Гоголя. Открыта </a:t>
            </a:r>
            <a:r>
              <a:rPr lang="ru-RU" smtClean="0">
                <a:hlinkClick r:id="rId7" tooltip="5 октября"/>
              </a:rPr>
              <a:t>5 октября</a:t>
            </a:r>
            <a:r>
              <a:rPr lang="ru-RU" smtClean="0"/>
              <a:t> </a:t>
            </a:r>
            <a:r>
              <a:rPr lang="ru-RU" smtClean="0">
                <a:hlinkClick r:id="rId8" tooltip="2005 год"/>
              </a:rPr>
              <a:t>2005 года</a:t>
            </a:r>
            <a:r>
              <a:rPr lang="ru-RU" smtClean="0"/>
              <a:t>. Автор — Анатолий Вяткин.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Памятник представляет собой копию клавиатуры из </a:t>
            </a:r>
            <a:r>
              <a:rPr lang="ru-RU" smtClean="0">
                <a:hlinkClick r:id="rId9" tooltip="Бетон"/>
              </a:rPr>
              <a:t>бетона</a:t>
            </a:r>
            <a:r>
              <a:rPr lang="ru-RU" smtClean="0"/>
              <a:t> в масштабе 30:1. Состоит из 104 клавиш, сделанных из бетона весом от 100 до 500 кг,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A829EF-F5CF-406E-8993-AE5F7038A49A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26268-0044-427B-9D9D-41C25BC9C6C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5C64-3EEE-41AB-938C-C996A2AB4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F9FA-882A-49BB-AF8D-4C8D10383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E81A-616C-4CE0-A52F-3191A8136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AE96-5DDF-485A-9BD3-D75B3F412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8793-4442-4177-8FDD-C79D4CB02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9F6CE-22AB-4D11-8608-1B414873A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A8BB-222D-43EE-8C50-AC2E1E526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906D1-AAC4-4499-821F-49821D91D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446B-7234-424C-B485-0F054DAF0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9317-0187-4341-B8D2-711CCCAFF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D0F7-BF95-4A0A-9D40-6946D92BD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E60F-8BCC-40A4-B83C-D7DCCB70F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A300-78B0-4070-9926-61A6E9488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020A31B-4DA9-4112-92FB-13AC2A063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burg.ru/aboutcity/multimedia/fotoalbum/19/14/?page=1" TargetMode="External"/><Relationship Id="rId3" Type="http://schemas.openxmlformats.org/officeDocument/2006/relationships/hyperlink" Target="http://www.expo2020.ru/ru/redline/" TargetMode="External"/><Relationship Id="rId7" Type="http://schemas.openxmlformats.org/officeDocument/2006/relationships/hyperlink" Target="http://uralpolit.ru/news/society/news_society/ekaterinburg-primet-chm-2018-zhdem-razvitiya-transportnoi-infrastruktury" TargetMode="External"/><Relationship Id="rId2" Type="http://schemas.openxmlformats.org/officeDocument/2006/relationships/hyperlink" Target="http://ru.wikipedia.org/wiki/%D0%95%D0%BA%D0%B0%D1%82%D0%B5%D1%80%D0%B8%D0%BD%D0%B1%D1%83%D1%80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ps.yandex.ru/?text=%D0%A0%D0%BE%D1%81%D1%81%D0%B8%D1%8F,%20%D0%A1%D0%B2%D0%B5%D1%80%D0%B4%D0%BB%D0%BE%D0%B2%D1%81%D0%BA%D0%B0%D1%8F%20%D0%BE%D0%B1%D0%BB%D0%B0%D1%81%D1%82%D1%8C,%20%D0%95%D0%BA%D0%B0%D1%82%D0%B5%D1%80%D0%B8%D0%BD%D0%B1%D1%83%D1%80%D0%B3,%20%D0%BF%D1%80%D0%BE%D1%81%D0%BF%D0%B5%D0%BA%D1%82%20%D0%9B%D0%B5%D0%BD%D0%B8%D0%BD%D0%B0,%2046&amp;sll=60.614192,56.839105&amp;ll=60.616206,56.839583&amp;spn=0.020170,0.003046&amp;z=16&amp;l=map,sta,stv&amp;ol=stv&amp;oll=60.61620599999999,56.839583&amp;ost=dir:158.7907581240944,15.840409225736744~spn:66.70218718550271,37.572083995364395" TargetMode="External"/><Relationship Id="rId5" Type="http://schemas.openxmlformats.org/officeDocument/2006/relationships/hyperlink" Target="23/decory.13/0_a0d8_a89fe1ab_S" TargetMode="External"/><Relationship Id="rId4" Type="http://schemas.openxmlformats.org/officeDocument/2006/relationships/hyperlink" Target="http://images.yandex.ru/yandsearch?text=%D1%82%D0%B5%D0%B0%D1%82%D1%80%D1%8B%20%D0%B5%D0%BA%D0%B0%D1%82%D0%B5%D1%80%D0%B8%D0%BD%D0%B1%D1%83%D1%80%D0%B3%D0%B0%20%D1%84%D0%BE%D1%82%D0%BE&amp;pos=17&amp;uinfo=sw-1263-sh-866-fw-1038-fh-598-pd-1&amp;rpt=simage&amp;img_url=http://img-fotki.yandex.ru/get/23/decory.13/0_a0d8_a89fe1ab_S" TargetMode="External"/><Relationship Id="rId9" Type="http://schemas.openxmlformats.org/officeDocument/2006/relationships/hyperlink" Target="http://www.ekburg.ru/aboutcity/pano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77;&#1085;&#1090;&#1088;&#1101;&#1093;&#1086;.&#1088;&#1092;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entrecho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427163"/>
            <a:ext cx="8020050" cy="1609725"/>
          </a:xfrm>
        </p:spPr>
        <p:txBody>
          <a:bodyPr/>
          <a:lstStyle/>
          <a:p>
            <a:pPr algn="ctr" eaLnBrk="1" hangingPunct="1"/>
            <a:r>
              <a:rPr lang="ru-RU" sz="6600" smtClean="0">
                <a:latin typeface="Monotype Corsiva" pitchFamily="66" charset="0"/>
              </a:rPr>
              <a:t>Прогулка  с друзьями </a:t>
            </a:r>
            <a:br>
              <a:rPr lang="ru-RU" sz="6600" smtClean="0">
                <a:latin typeface="Monotype Corsiva" pitchFamily="66" charset="0"/>
              </a:rPr>
            </a:br>
            <a:r>
              <a:rPr lang="ru-RU" sz="6600" smtClean="0">
                <a:latin typeface="Monotype Corsiva" pitchFamily="66" charset="0"/>
              </a:rPr>
              <a:t>по Екатеринбургу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0"/>
            <a:ext cx="7143750" cy="1000125"/>
          </a:xfrm>
        </p:spPr>
        <p:txBody>
          <a:bodyPr/>
          <a:lstStyle/>
          <a:p>
            <a:pPr indent="176213" algn="ctr" eaLnBrk="1" hangingPunct="1"/>
            <a:r>
              <a:rPr lang="ru-RU" smtClean="0"/>
              <a:t>ГБОУ СО «ЦПМСС «Эхо»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429124" y="3643314"/>
            <a:ext cx="3500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Учащиеся центра «Эхо»:</a:t>
            </a:r>
          </a:p>
          <a:p>
            <a:r>
              <a:rPr lang="ru-RU" dirty="0" err="1"/>
              <a:t>Телепов</a:t>
            </a:r>
            <a:r>
              <a:rPr lang="ru-RU" dirty="0"/>
              <a:t> Андрей, 6а класс;</a:t>
            </a:r>
          </a:p>
          <a:p>
            <a:r>
              <a:rPr lang="ru-RU" dirty="0"/>
              <a:t>Черных Екатерина, 6а класс;</a:t>
            </a:r>
          </a:p>
          <a:p>
            <a:r>
              <a:rPr lang="ru-RU" dirty="0"/>
              <a:t>Малюгин Данил, 8а класс;</a:t>
            </a:r>
          </a:p>
          <a:p>
            <a:r>
              <a:rPr lang="ru-RU" dirty="0" err="1"/>
              <a:t>Смоян</a:t>
            </a:r>
            <a:r>
              <a:rPr lang="ru-RU" dirty="0"/>
              <a:t> </a:t>
            </a:r>
            <a:r>
              <a:rPr lang="ru-RU" dirty="0" err="1"/>
              <a:t>Байлез</a:t>
            </a:r>
            <a:r>
              <a:rPr lang="ru-RU" dirty="0"/>
              <a:t>, 5а класс;</a:t>
            </a:r>
          </a:p>
          <a:p>
            <a:r>
              <a:rPr lang="ru-RU" dirty="0"/>
              <a:t>Рукавишников Максим, 5а.</a:t>
            </a:r>
          </a:p>
        </p:txBody>
      </p:sp>
      <p:pic>
        <p:nvPicPr>
          <p:cNvPr id="3077" name="Picture 5" descr="C:\Documents and Settings\Я\Рабочий стол\логотип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663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>
          <a:xfrm>
            <a:off x="2428860" y="228600"/>
            <a:ext cx="6286544" cy="91440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1600200"/>
            <a:ext cx="4067175" cy="4419600"/>
          </a:xfrm>
        </p:spPr>
        <p:txBody>
          <a:bodyPr/>
          <a:lstStyle/>
          <a:p>
            <a:pPr eaLnBrk="1" hangingPunct="1"/>
            <a:endParaRPr lang="ru-RU" sz="3200" dirty="0" smtClean="0"/>
          </a:p>
          <a:p>
            <a:pPr algn="ctr" eaLnBrk="1" hangingPunct="1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флаг города Екатеринбурга</a:t>
            </a:r>
            <a:endParaRPr lang="ru-RU" sz="3200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8113" y="3246438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.</a:t>
            </a:r>
          </a:p>
        </p:txBody>
      </p:sp>
      <p:pic>
        <p:nvPicPr>
          <p:cNvPr id="12293" name="Picture 1" descr="C:\Documents and Settings\Я\Мои документы\Downloads\Coat_of_Arms_of_Yekaterinburg_(Sverdlovsk_oblast)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71688"/>
            <a:ext cx="3886200" cy="3476625"/>
          </a:xfrm>
          <a:noFill/>
        </p:spPr>
      </p:pic>
      <p:pic>
        <p:nvPicPr>
          <p:cNvPr id="12294" name="Picture 2" descr="C:\Documents and Settings\Я\Мои документы\Downloads\флаг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286124"/>
            <a:ext cx="3215729" cy="21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6380" y="564357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герб города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Флаг и герб  города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6215063" cy="9144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Храм – на - крови</a:t>
            </a:r>
          </a:p>
        </p:txBody>
      </p:sp>
      <p:pic>
        <p:nvPicPr>
          <p:cNvPr id="13315" name="Picture 2" descr="http://7.ural.ru/bitmaps/h/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2149475"/>
            <a:ext cx="3687763" cy="4708525"/>
          </a:xfrm>
        </p:spPr>
      </p:pic>
      <p:sp>
        <p:nvSpPr>
          <p:cNvPr id="8" name="Прямоугольник 7"/>
          <p:cNvSpPr/>
          <p:nvPr/>
        </p:nvSpPr>
        <p:spPr>
          <a:xfrm>
            <a:off x="642911" y="1428750"/>
            <a:ext cx="40719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marL="0"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25000"/>
                  </a:schemeClr>
                </a:solidFill>
              </a:rPr>
              <a:t>построен </a:t>
            </a:r>
            <a:r>
              <a:rPr lang="ru-RU" sz="3200" b="1" dirty="0">
                <a:solidFill>
                  <a:schemeClr val="accent2">
                    <a:lumMod val="25000"/>
                  </a:schemeClr>
                </a:solidFill>
              </a:rPr>
              <a:t>на месте гибели </a:t>
            </a:r>
            <a:endParaRPr lang="ru-RU" sz="32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marL="0"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25000"/>
                  </a:schemeClr>
                </a:solidFill>
              </a:rPr>
              <a:t>последнего </a:t>
            </a:r>
            <a:r>
              <a:rPr lang="ru-RU" sz="3200" b="1" dirty="0">
                <a:solidFill>
                  <a:schemeClr val="accent2">
                    <a:lumMod val="25000"/>
                  </a:schemeClr>
                </a:solidFill>
              </a:rPr>
              <a:t>русского царя Николая 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II</a:t>
            </a:r>
            <a:endParaRPr lang="ru-RU" sz="3200" b="1" dirty="0">
              <a:solidFill>
                <a:schemeClr val="accent2">
                  <a:lumMod val="25000"/>
                </a:schemeClr>
              </a:solidFill>
            </a:endParaRPr>
          </a:p>
          <a:p>
            <a:pPr marL="0"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solidFill>
                  <a:schemeClr val="accent2">
                    <a:lumMod val="25000"/>
                  </a:schemeClr>
                </a:solidFill>
              </a:rPr>
              <a:t>Романова </a:t>
            </a:r>
          </a:p>
          <a:p>
            <a:pPr marL="0"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solidFill>
                  <a:schemeClr val="accent2">
                    <a:lumMod val="25000"/>
                  </a:schemeClr>
                </a:solidFill>
              </a:rPr>
              <a:t>и его семьи</a:t>
            </a:r>
            <a:endParaRPr lang="ru-RU" sz="320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13317" name="Picture 5" descr="H:\фото Екат\семья романовы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5717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00375" y="274638"/>
            <a:ext cx="5429250" cy="868362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Улица </a:t>
            </a:r>
            <a:r>
              <a:rPr lang="ru-RU" sz="3200" b="1" dirty="0" err="1" smtClean="0"/>
              <a:t>Вайнера</a:t>
            </a:r>
            <a:endParaRPr lang="ru-RU" sz="3200" b="1" dirty="0" smtClean="0"/>
          </a:p>
        </p:txBody>
      </p:sp>
      <p:pic>
        <p:nvPicPr>
          <p:cNvPr id="14339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0163"/>
            <a:ext cx="3482975" cy="2827337"/>
          </a:xfrm>
        </p:spPr>
      </p:pic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3492500" y="1268413"/>
            <a:ext cx="5472113" cy="4857750"/>
          </a:xfrm>
        </p:spPr>
        <p:txBody>
          <a:bodyPr/>
          <a:lstStyle/>
          <a:p>
            <a:pPr marL="1588" indent="84138" eaLnBrk="1" hangingPunct="1">
              <a:buFont typeface="Arial" charset="0"/>
              <a:buNone/>
            </a:pPr>
            <a:r>
              <a:rPr lang="en-US" sz="3600" dirty="0" smtClean="0"/>
              <a:t>- </a:t>
            </a:r>
            <a:r>
              <a:rPr lang="ru-RU" sz="3600" dirty="0" smtClean="0"/>
              <a:t>одна из старейших</a:t>
            </a:r>
          </a:p>
          <a:p>
            <a:pPr marL="1588" indent="84138" eaLnBrk="1" hangingPunct="1">
              <a:buFont typeface="Arial" charset="0"/>
              <a:buNone/>
            </a:pPr>
            <a:r>
              <a:rPr lang="ru-RU" sz="3600" dirty="0" smtClean="0"/>
              <a:t> улиц города </a:t>
            </a:r>
          </a:p>
        </p:txBody>
      </p:sp>
      <p:pic>
        <p:nvPicPr>
          <p:cNvPr id="14341" name="Рисунок 5" descr="0_f5ea_36064a1_-1-or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1562277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5763" y="2786063"/>
            <a:ext cx="3678237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63-ekaterinbur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6563" y="39290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Дворцово-парковый ансамбль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Усадьба Расторгуевых - Харитоновых</a:t>
            </a:r>
          </a:p>
        </p:txBody>
      </p:sp>
      <p:pic>
        <p:nvPicPr>
          <p:cNvPr id="15363" name="Содержимое 4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5013" y="4357688"/>
            <a:ext cx="3328987" cy="25003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25" y="1571625"/>
            <a:ext cx="3143250" cy="3000375"/>
          </a:xfrm>
        </p:spPr>
        <p:txBody>
          <a:bodyPr rtlCol="0">
            <a:noAutofit/>
          </a:bodyPr>
          <a:lstStyle/>
          <a:p>
            <a:pPr marL="1588" indent="381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cs typeface="Times New Roman" pitchFamily="18" charset="0"/>
              </a:rPr>
              <a:t> Памятник архитектуры XVIII века.  </a:t>
            </a:r>
          </a:p>
          <a:p>
            <a:pPr marL="1588" indent="381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cs typeface="Times New Roman" pitchFamily="18" charset="0"/>
              </a:rPr>
              <a:t> Об усадьбе писали Д. Н. </a:t>
            </a:r>
            <a:r>
              <a:rPr lang="ru-RU" sz="2000" b="1" dirty="0" err="1" smtClean="0">
                <a:cs typeface="Times New Roman" pitchFamily="18" charset="0"/>
              </a:rPr>
              <a:t>Мамин-Сибиряк</a:t>
            </a:r>
            <a:r>
              <a:rPr lang="ru-RU" sz="2000" b="1" dirty="0" smtClean="0">
                <a:cs typeface="Times New Roman" pitchFamily="18" charset="0"/>
              </a:rPr>
              <a:t> (в романе «Приваловские миллионы»), А. Н. Толстой (рассказ «Харитоновское золото») и </a:t>
            </a:r>
            <a:r>
              <a:rPr lang="ru-RU" sz="2000" dirty="0" smtClean="0">
                <a:cs typeface="Times New Roman" pitchFamily="18" charset="0"/>
              </a:rPr>
              <a:t>др.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  <p:pic>
        <p:nvPicPr>
          <p:cNvPr id="15365" name="Рисунок 6" descr="873253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5214938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8" descr="003_par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88"/>
            <a:ext cx="31607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5" descr="ekaterinburg-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929188"/>
            <a:ext cx="28797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9" descr="post-4293-12687521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785938"/>
            <a:ext cx="61563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Дом Севастьянова</a:t>
            </a:r>
          </a:p>
        </p:txBody>
      </p:sp>
      <p:sp>
        <p:nvSpPr>
          <p:cNvPr id="16388" name="Содержимое 8"/>
          <p:cNvSpPr>
            <a:spLocks noGrp="1"/>
          </p:cNvSpPr>
          <p:nvPr>
            <p:ph sz="quarter" idx="4"/>
          </p:nvPr>
        </p:nvSpPr>
        <p:spPr>
          <a:xfrm>
            <a:off x="857250" y="5214938"/>
            <a:ext cx="7572375" cy="1239837"/>
          </a:xfrm>
        </p:spPr>
        <p:txBody>
          <a:bodyPr/>
          <a:lstStyle/>
          <a:p>
            <a:pPr marL="1588" indent="188913" eaLnBrk="1" hangingPunct="1">
              <a:buFont typeface="Arial" charset="0"/>
              <a:buNone/>
            </a:pPr>
            <a:r>
              <a:rPr lang="ru-RU" dirty="0" smtClean="0"/>
              <a:t> </a:t>
            </a:r>
            <a:r>
              <a:rPr lang="ru-RU" sz="3200" dirty="0" smtClean="0"/>
              <a:t>особняк </a:t>
            </a:r>
            <a:r>
              <a:rPr lang="en-US" sz="3200" dirty="0" smtClean="0"/>
              <a:t>XIX</a:t>
            </a:r>
            <a:r>
              <a:rPr lang="ru-RU" sz="3200" dirty="0" smtClean="0"/>
              <a:t> века - памятник истории  федерального значения.</a:t>
            </a:r>
            <a:endParaRPr lang="ru-RU" dirty="0" smtClean="0"/>
          </a:p>
        </p:txBody>
      </p:sp>
      <p:pic>
        <p:nvPicPr>
          <p:cNvPr id="16389" name="Содержимое 7" descr="dXBsb2FkLndpa2ltZWRpYS5vcmcvd2lraXBlZGlhL2NvbW1vbnMvdGh1bWIvOS85NS9TZXZhc3RqYW5vdl9Ib3VzZS5qcGcvODAwcHgtU2V2YXN0amFub3ZfSG91c2UuanB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341438"/>
            <a:ext cx="4637087" cy="380206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/>
              <a:t>Памятник клавиатуре компьютера</a:t>
            </a:r>
            <a:br>
              <a:rPr lang="ru-RU" sz="3200" b="1" dirty="0" smtClean="0"/>
            </a:br>
            <a:r>
              <a:rPr lang="ru-RU" sz="3200" b="1" dirty="0" smtClean="0"/>
              <a:t>на реке Исеть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824412" cy="4525963"/>
          </a:xfrm>
        </p:spPr>
        <p:txBody>
          <a:bodyPr/>
          <a:lstStyle/>
          <a:p>
            <a:pPr marL="1588" indent="284163" eaLnBrk="1" hangingPunct="1">
              <a:buFont typeface="Arial" charset="0"/>
              <a:buNone/>
            </a:pPr>
            <a:r>
              <a:rPr lang="ru-RU" smtClean="0"/>
              <a:t>Открыт 5 октября 2005 года. </a:t>
            </a:r>
          </a:p>
          <a:p>
            <a:pPr marL="1588" indent="284163" algn="ctr" eaLnBrk="1" hangingPunct="1">
              <a:buFont typeface="Arial" charset="0"/>
              <a:buNone/>
            </a:pPr>
            <a:r>
              <a:rPr lang="ru-RU" smtClean="0"/>
              <a:t>Создатель памятника — Анатолий Вяткин. </a:t>
            </a:r>
          </a:p>
          <a:p>
            <a:pPr marL="1588" indent="284163" eaLnBrk="1" hangingPunct="1">
              <a:buFont typeface="Arial" charset="0"/>
              <a:buNone/>
            </a:pPr>
            <a:r>
              <a:rPr lang="ru-RU" smtClean="0"/>
              <a:t>Памятник - копия клавиатуры из бетона в масштабе 30:1. Состоит из 86 клавиш, масса каждой клавиши  около 80 кг  </a:t>
            </a:r>
          </a:p>
        </p:txBody>
      </p:sp>
      <p:pic>
        <p:nvPicPr>
          <p:cNvPr id="17412" name="Содержимое 4" descr="pamklav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0638" y="1928813"/>
            <a:ext cx="3073400" cy="3071812"/>
          </a:xfrm>
        </p:spPr>
      </p:pic>
      <p:pic>
        <p:nvPicPr>
          <p:cNvPr id="6149" name="Picture 5" descr="C:\Users\1\Pictures\Екатеринбург\2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35100"/>
            <a:ext cx="87852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Куда мы любим ходить с друзьями?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7924800" cy="4419600"/>
          </a:xfrm>
        </p:spPr>
        <p:txBody>
          <a:bodyPr/>
          <a:lstStyle/>
          <a:p>
            <a:r>
              <a:rPr lang="ru-RU" dirty="0" smtClean="0"/>
              <a:t>Нам нравится посещать театры и дворцы. </a:t>
            </a:r>
          </a:p>
          <a:p>
            <a:r>
              <a:rPr lang="ru-RU" dirty="0" smtClean="0"/>
              <a:t>Нам нравится гулять по улицам и паркам.</a:t>
            </a:r>
          </a:p>
          <a:p>
            <a:r>
              <a:rPr lang="ru-RU" dirty="0" smtClean="0"/>
              <a:t>Мы бывали в разных уголках города.</a:t>
            </a:r>
          </a:p>
          <a:p>
            <a:r>
              <a:rPr lang="ru-RU" dirty="0" smtClean="0"/>
              <a:t>Несколько любимых мест мы назовём.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/>
              <a:t>ДИВС- Дворец игровых видов спорта «</a:t>
            </a:r>
            <a:r>
              <a:rPr lang="ru-RU" sz="3200" b="1" dirty="0" err="1" smtClean="0"/>
              <a:t>Уралочка</a:t>
            </a:r>
            <a:r>
              <a:rPr lang="ru-RU" sz="3200" b="1" dirty="0" smtClean="0"/>
              <a:t>» 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4357694"/>
            <a:ext cx="8786812" cy="200025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dirty="0" smtClean="0"/>
              <a:t> — спортивный комплекс. Вместимость главной арены составляет 5000 зрителей. </a:t>
            </a:r>
          </a:p>
          <a:p>
            <a:pPr eaLnBrk="1" hangingPunct="1">
              <a:buFont typeface="Arial" charset="0"/>
              <a:buChar char="•"/>
            </a:pPr>
            <a:r>
              <a:rPr lang="ru-RU" dirty="0" smtClean="0"/>
              <a:t>ДИВС - концертная площадка города. </a:t>
            </a:r>
          </a:p>
          <a:p>
            <a:pPr eaLnBrk="1" hangingPunct="1">
              <a:buFont typeface="Arial" charset="0"/>
              <a:buChar char="•"/>
            </a:pPr>
            <a:r>
              <a:rPr lang="ru-RU" dirty="0" smtClean="0"/>
              <a:t>Здесь проходят концерты, шоу, выставки.</a:t>
            </a:r>
          </a:p>
          <a:p>
            <a:pPr eaLnBrk="1" hangingPunct="1">
              <a:buFont typeface="Arial" charset="0"/>
              <a:buChar char="•"/>
            </a:pPr>
            <a:endParaRPr lang="ru-RU" dirty="0" smtClean="0"/>
          </a:p>
        </p:txBody>
      </p:sp>
      <p:pic>
        <p:nvPicPr>
          <p:cNvPr id="19460" name="Содержимое 6" descr="4208_original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7125" y="1357313"/>
            <a:ext cx="6659563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sz="3200" b="1" dirty="0" smtClean="0"/>
              <a:t>Другие спортивные сооружения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65137"/>
          </a:xfrm>
        </p:spPr>
        <p:txBody>
          <a:bodyPr/>
          <a:lstStyle/>
          <a:p>
            <a:r>
              <a:rPr lang="ru-RU" smtClean="0"/>
              <a:t>Центральный стадион</a:t>
            </a:r>
          </a:p>
        </p:txBody>
      </p:sp>
      <p:pic>
        <p:nvPicPr>
          <p:cNvPr id="20484" name="Содержимое 6" descr="8c415a3c4ab499b8a7a69a734c54609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25"/>
            <a:ext cx="4040188" cy="2693988"/>
          </a:xfrm>
        </p:spPr>
      </p:pic>
      <p:sp>
        <p:nvSpPr>
          <p:cNvPr id="2048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1535113"/>
            <a:ext cx="4429125" cy="393700"/>
          </a:xfrm>
        </p:spPr>
        <p:txBody>
          <a:bodyPr/>
          <a:lstStyle/>
          <a:p>
            <a:r>
              <a:rPr lang="ru-RU" smtClean="0"/>
              <a:t>ФОК  Октябрьского района </a:t>
            </a:r>
          </a:p>
        </p:txBody>
      </p:sp>
      <p:pic>
        <p:nvPicPr>
          <p:cNvPr id="20486" name="Содержимое 7" descr="2435_original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143125"/>
            <a:ext cx="4041775" cy="2714625"/>
          </a:xfrm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857224" y="5715016"/>
            <a:ext cx="7358063" cy="646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Мы любим спорт</a:t>
            </a:r>
            <a:r>
              <a:rPr lang="ru-RU" sz="3600" b="1" dirty="0"/>
              <a:t>!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428625" y="5000625"/>
            <a:ext cx="3571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Екатеринбург примет </a:t>
            </a:r>
            <a:r>
              <a:rPr lang="ru-RU" dirty="0" smtClean="0"/>
              <a:t>Чемпионат мира в 2018 году.</a:t>
            </a:r>
            <a:endParaRPr lang="ru-RU" dirty="0"/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4714875" y="5000625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Здесь мы занимаемся спортом.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Парк отдыха и зоопарк Екатеринбурга</a:t>
            </a:r>
          </a:p>
        </p:txBody>
      </p:sp>
      <p:pic>
        <p:nvPicPr>
          <p:cNvPr id="21507" name="Содержимое 4" descr="37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81275"/>
            <a:ext cx="4500563" cy="3022600"/>
          </a:xfrm>
        </p:spPr>
      </p:pic>
      <p:pic>
        <p:nvPicPr>
          <p:cNvPr id="21508" name="Содержимое 5" descr="379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351088"/>
            <a:ext cx="4384675" cy="3292475"/>
          </a:xfrm>
        </p:spPr>
      </p:pic>
      <p:sp>
        <p:nvSpPr>
          <p:cNvPr id="5" name="TextBox 4"/>
          <p:cNvSpPr txBox="1"/>
          <p:nvPr/>
        </p:nvSpPr>
        <p:spPr>
          <a:xfrm>
            <a:off x="1000100" y="5572140"/>
            <a:ext cx="738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Мы с друзьями здесь частые гости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" y="500042"/>
            <a:ext cx="8929688" cy="5576888"/>
          </a:xfrm>
        </p:spPr>
        <p:txBody>
          <a:bodyPr/>
          <a:lstStyle/>
          <a:p>
            <a:pPr marL="1074738" eaLnBrk="1" hangingPunct="1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Основатели города</a:t>
            </a:r>
          </a:p>
          <a:p>
            <a:pPr marL="1074738" eaLnBrk="1" hangingPunct="1"/>
            <a:endParaRPr lang="ru-RU" sz="2800" b="1" dirty="0" smtClean="0"/>
          </a:p>
          <a:p>
            <a:pPr marL="1074738" eaLnBrk="1" hangingPunct="1"/>
            <a:r>
              <a:rPr lang="ru-RU" sz="2800" b="1" dirty="0" smtClean="0"/>
              <a:t>По указу царя Петра</a:t>
            </a:r>
            <a:r>
              <a:rPr lang="en-US" sz="2800" b="1" dirty="0" smtClean="0"/>
              <a:t> I</a:t>
            </a:r>
            <a:r>
              <a:rPr lang="ru-RU" sz="2800" b="1" dirty="0" smtClean="0"/>
              <a:t>  </a:t>
            </a:r>
          </a:p>
          <a:p>
            <a:pPr marL="1074738" eaLnBrk="1" hangingPunct="1">
              <a:buFont typeface="Wingdings" pitchFamily="2" charset="2"/>
              <a:buNone/>
            </a:pPr>
            <a:r>
              <a:rPr lang="ru-RU" sz="2800" b="1" dirty="0" smtClean="0"/>
              <a:t>Татищев В.Н. начал  </a:t>
            </a:r>
          </a:p>
          <a:p>
            <a:pPr marL="1074738" eaLnBrk="1" hangingPunct="1">
              <a:buFont typeface="Wingdings" pitchFamily="2" charset="2"/>
              <a:buNone/>
            </a:pPr>
            <a:r>
              <a:rPr lang="ru-RU" sz="2800" b="1" dirty="0" smtClean="0"/>
              <a:t>строительство </a:t>
            </a:r>
          </a:p>
          <a:p>
            <a:pPr marL="1074738" eaLnBrk="1" hangingPunct="1">
              <a:buFont typeface="Wingdings" pitchFamily="2" charset="2"/>
              <a:buNone/>
            </a:pPr>
            <a:r>
              <a:rPr lang="ru-RU" sz="2800" b="1" dirty="0" smtClean="0"/>
              <a:t> металлургического завода </a:t>
            </a:r>
          </a:p>
          <a:p>
            <a:pPr marL="1074738" algn="r" eaLnBrk="1" hangingPunct="1">
              <a:buFont typeface="Wingdings" pitchFamily="2" charset="2"/>
              <a:buNone/>
            </a:pPr>
            <a:r>
              <a:rPr lang="ru-RU" sz="2800" b="1" dirty="0" smtClean="0"/>
              <a:t>и посёлка на реке Исеть. </a:t>
            </a:r>
          </a:p>
          <a:p>
            <a:pPr marL="1074738" algn="r" eaLnBrk="1" hangingPunct="1"/>
            <a:r>
              <a:rPr lang="ru-RU" sz="2800" b="1" dirty="0" smtClean="0"/>
              <a:t>18 ноября 1723 года </a:t>
            </a:r>
          </a:p>
          <a:p>
            <a:pPr marL="1074738" algn="r" eaLnBrk="1" hangingPunct="1">
              <a:buFont typeface="Wingdings" pitchFamily="2" charset="2"/>
              <a:buNone/>
            </a:pPr>
            <a:r>
              <a:rPr lang="ru-RU" sz="2800" b="1" dirty="0" smtClean="0"/>
              <a:t> завод дал первый металл – </a:t>
            </a:r>
          </a:p>
          <a:p>
            <a:pPr marL="1074738" algn="r" eaLnBrk="1" hangingPunct="1">
              <a:buFont typeface="Wingdings" pitchFamily="2" charset="2"/>
              <a:buNone/>
            </a:pPr>
            <a:r>
              <a:rPr lang="ru-RU" sz="2800" b="1" dirty="0" smtClean="0"/>
              <a:t>и это </a:t>
            </a:r>
            <a:r>
              <a:rPr lang="ru-RU" b="1" dirty="0" smtClean="0"/>
              <a:t>дата основания  города</a:t>
            </a:r>
            <a:r>
              <a:rPr lang="ru-RU" sz="2800" b="1" dirty="0" smtClean="0"/>
              <a:t>.</a:t>
            </a:r>
          </a:p>
        </p:txBody>
      </p:sp>
      <p:pic>
        <p:nvPicPr>
          <p:cNvPr id="4100" name="Picture 4" descr="G:\фото Екат\петр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642918"/>
            <a:ext cx="2143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G:\фото Екат\татищев.bm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714750"/>
            <a:ext cx="25479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011222"/>
          </a:xfrm>
        </p:spPr>
        <p:txBody>
          <a:bodyPr/>
          <a:lstStyle/>
          <a:p>
            <a:pPr algn="ctr"/>
            <a:r>
              <a:rPr lang="ru-RU" sz="3200" b="1" dirty="0" smtClean="0"/>
              <a:t>Театры для детей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4040188" cy="925514"/>
          </a:xfrm>
        </p:spPr>
        <p:txBody>
          <a:bodyPr/>
          <a:lstStyle/>
          <a:p>
            <a:pPr algn="ctr"/>
            <a:r>
              <a:rPr lang="ru-RU" sz="2800" dirty="0" smtClean="0"/>
              <a:t>Театр балета «Щелкунчик»</a:t>
            </a:r>
          </a:p>
        </p:txBody>
      </p:sp>
      <p:sp>
        <p:nvSpPr>
          <p:cNvPr id="22532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6" y="1428736"/>
            <a:ext cx="4213225" cy="1571625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2000" dirty="0" smtClean="0"/>
              <a:t>Екатеринбургский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/>
              <a:t> муниципальный</a:t>
            </a:r>
          </a:p>
          <a:p>
            <a:pPr algn="ctr">
              <a:spcBef>
                <a:spcPct val="0"/>
              </a:spcBef>
            </a:pPr>
            <a:r>
              <a:rPr lang="ru-RU" dirty="0" smtClean="0"/>
              <a:t>  </a:t>
            </a:r>
            <a:r>
              <a:rPr lang="ru-RU" sz="2800" dirty="0" smtClean="0"/>
              <a:t>театр кукол</a:t>
            </a:r>
            <a:endParaRPr lang="ru-RU" dirty="0" smtClean="0"/>
          </a:p>
          <a:p>
            <a:pPr algn="ctr">
              <a:spcBef>
                <a:spcPct val="0"/>
              </a:spcBef>
            </a:pPr>
            <a:r>
              <a:rPr lang="ru-RU" sz="1600" b="0" dirty="0" smtClean="0"/>
              <a:t>основан в 1932 году</a:t>
            </a:r>
          </a:p>
          <a:p>
            <a:pPr algn="ctr">
              <a:spcBef>
                <a:spcPct val="0"/>
              </a:spcBef>
            </a:pPr>
            <a:r>
              <a:rPr lang="ru-RU" sz="1600" b="0" dirty="0" smtClean="0"/>
              <a:t>(улица </a:t>
            </a:r>
            <a:r>
              <a:rPr lang="ru-RU" sz="1600" b="0" dirty="0" err="1" smtClean="0"/>
              <a:t>Мамина-Сибиряка</a:t>
            </a:r>
            <a:r>
              <a:rPr lang="ru-RU" sz="1600" b="0" dirty="0" smtClean="0"/>
              <a:t>, 143)</a:t>
            </a:r>
            <a:endParaRPr lang="ru-RU" b="0" dirty="0" smtClean="0"/>
          </a:p>
        </p:txBody>
      </p:sp>
      <p:pic>
        <p:nvPicPr>
          <p:cNvPr id="22533" name="Picture 5" descr="C:\Documents and Settings\Я\Мои документы\Мои рисунки\Екатеринбург фото\0_28cdf_a7514c0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240" y="2805112"/>
            <a:ext cx="4369148" cy="3195656"/>
          </a:xfrm>
          <a:noFill/>
        </p:spPr>
      </p:pic>
      <p:pic>
        <p:nvPicPr>
          <p:cNvPr id="22534" name="Picture 6" descr="C:\Documents and Settings\Я\Мои документы\Мои рисунки\Екатеринбург фото\122_1_max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143248"/>
            <a:ext cx="4267602" cy="300039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/>
              <a:t>Любимые театры Екатеринбурга</a:t>
            </a:r>
          </a:p>
        </p:txBody>
      </p:sp>
      <p:sp>
        <p:nvSpPr>
          <p:cNvPr id="23555" name="Текст 5"/>
          <p:cNvSpPr>
            <a:spLocks noGrp="1"/>
          </p:cNvSpPr>
          <p:nvPr>
            <p:ph type="body" idx="1"/>
          </p:nvPr>
        </p:nvSpPr>
        <p:spPr>
          <a:xfrm>
            <a:off x="0" y="1357313"/>
            <a:ext cx="4497388" cy="1357312"/>
          </a:xfrm>
        </p:spPr>
        <p:txBody>
          <a:bodyPr/>
          <a:lstStyle/>
          <a:p>
            <a:pPr algn="ctr"/>
            <a:r>
              <a:rPr lang="ru-RU" sz="1800" b="0" dirty="0" smtClean="0"/>
              <a:t>Екатеринбургский академический </a:t>
            </a:r>
            <a:r>
              <a:rPr lang="ru-RU" sz="2800" dirty="0" smtClean="0"/>
              <a:t>театр оперы и балета</a:t>
            </a:r>
            <a:r>
              <a:rPr lang="ru-RU" sz="2000" dirty="0" smtClean="0"/>
              <a:t>  </a:t>
            </a:r>
          </a:p>
          <a:p>
            <a:pPr algn="ctr"/>
            <a:r>
              <a:rPr lang="ru-RU" sz="1800" b="0" dirty="0" smtClean="0"/>
              <a:t>основан в 1912 году</a:t>
            </a:r>
          </a:p>
        </p:txBody>
      </p:sp>
      <p:pic>
        <p:nvPicPr>
          <p:cNvPr id="23556" name="Содержимое 6" descr="4049_original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475" y="3006725"/>
            <a:ext cx="4379913" cy="3065463"/>
          </a:xfrm>
        </p:spPr>
      </p:pic>
      <p:sp>
        <p:nvSpPr>
          <p:cNvPr id="19461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041775" cy="1357312"/>
          </a:xfrm>
        </p:spPr>
        <p:txBody>
          <a:bodyPr/>
          <a:lstStyle/>
          <a:p>
            <a:pPr algn="ctr">
              <a:defRPr/>
            </a:pPr>
            <a:endParaRPr lang="ru-RU" sz="1050" b="0" dirty="0" smtClean="0"/>
          </a:p>
          <a:p>
            <a:pPr algn="ctr">
              <a:defRPr/>
            </a:pPr>
            <a:endParaRPr lang="ru-RU" sz="1050" b="0" dirty="0" smtClean="0"/>
          </a:p>
          <a:p>
            <a:pPr algn="ctr">
              <a:defRPr/>
            </a:pPr>
            <a:endParaRPr lang="ru-RU" b="0" dirty="0" smtClean="0"/>
          </a:p>
          <a:p>
            <a:pPr algn="ctr">
              <a:defRPr/>
            </a:pPr>
            <a:endParaRPr lang="ru-RU" b="0" dirty="0" smtClean="0"/>
          </a:p>
          <a:p>
            <a:pPr algn="ctr">
              <a:defRPr/>
            </a:pPr>
            <a:endParaRPr lang="ru-RU" b="0" dirty="0" smtClean="0"/>
          </a:p>
          <a:p>
            <a:pPr algn="ctr">
              <a:defRPr/>
            </a:pPr>
            <a:endParaRPr lang="ru-RU" b="0" dirty="0" smtClean="0"/>
          </a:p>
          <a:p>
            <a:pPr algn="ctr">
              <a:defRPr/>
            </a:pPr>
            <a:r>
              <a:rPr lang="ru-RU" b="0" dirty="0" smtClean="0"/>
              <a:t>Екатеринбургский </a:t>
            </a:r>
          </a:p>
          <a:p>
            <a:pPr algn="ctr">
              <a:defRPr/>
            </a:pPr>
            <a:r>
              <a:rPr lang="ru-RU" sz="2800" dirty="0" smtClean="0"/>
              <a:t>театр юного зрителя </a:t>
            </a:r>
            <a:r>
              <a:rPr lang="ru-RU" sz="2000" b="0" dirty="0" smtClean="0"/>
              <a:t>основан в 1930 году.</a:t>
            </a:r>
            <a:endParaRPr lang="ru-RU" sz="2000" b="0" dirty="0"/>
          </a:p>
        </p:txBody>
      </p:sp>
      <p:pic>
        <p:nvPicPr>
          <p:cNvPr id="23558" name="Picture 5" descr="C:\Documents and Settings\Я\Мои документы\Мои рисунки\Екатеринбург фото\Aprel_2009-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3049588"/>
            <a:ext cx="4367213" cy="302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0" y="228600"/>
            <a:ext cx="8643938" cy="9144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Наш город – кандидат на право проведения всемирной выставки ЭКСПО 2020</a:t>
            </a:r>
          </a:p>
        </p:txBody>
      </p:sp>
      <p:pic>
        <p:nvPicPr>
          <p:cNvPr id="2457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357313"/>
            <a:ext cx="2063750" cy="1428750"/>
          </a:xfrm>
          <a:noFill/>
        </p:spPr>
      </p:pic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0" y="1214438"/>
            <a:ext cx="5572125" cy="5500687"/>
          </a:xfrm>
          <a:noFill/>
        </p:spPr>
      </p:pic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428625" y="3000375"/>
            <a:ext cx="29289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«</a:t>
            </a:r>
            <a:r>
              <a:rPr lang="ru-RU" sz="2400" b="1" i="1" dirty="0">
                <a:solidFill>
                  <a:srgbClr val="FF0000"/>
                </a:solidFill>
              </a:rPr>
              <a:t>Красная Линия</a:t>
            </a:r>
            <a:r>
              <a:rPr lang="ru-RU" sz="2400" b="1" i="1" dirty="0"/>
              <a:t>» </a:t>
            </a:r>
            <a:r>
              <a:rPr lang="ru-RU" sz="2400" i="1" dirty="0"/>
              <a:t>- это пешеходный туристический маршрут по центру Екатеринбурга длиной 5,5 км. - 35 </a:t>
            </a:r>
            <a:r>
              <a:rPr lang="ru-RU" i="1" dirty="0"/>
              <a:t>лучших туристических объектов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6786563" cy="914400"/>
          </a:xfrm>
        </p:spPr>
        <p:txBody>
          <a:bodyPr/>
          <a:lstStyle/>
          <a:p>
            <a:r>
              <a:rPr lang="ru-RU" sz="3200" b="1" dirty="0" smtClean="0"/>
              <a:t>Мы любим наш город и школу!</a:t>
            </a:r>
          </a:p>
        </p:txBody>
      </p:sp>
      <p:pic>
        <p:nvPicPr>
          <p:cNvPr id="25603" name="Picture 5" descr="C:\Documents and Settings\Я\Рабочий стол\логотип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1663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Я\Мои документы\Мои рисунки\класс 10а\IMG_13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50141"/>
            <a:ext cx="6357950" cy="4768463"/>
          </a:xfrm>
          <a:noFill/>
        </p:spPr>
      </p:pic>
      <p:pic>
        <p:nvPicPr>
          <p:cNvPr id="25605" name="Picture 2" descr="C:\Documents and Settings\Я\Мои документы\Мои рисунки\Эхо фо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56083" y="3857628"/>
            <a:ext cx="3887917" cy="30003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00250" y="228600"/>
            <a:ext cx="6210300" cy="914400"/>
          </a:xfrm>
        </p:spPr>
        <p:txBody>
          <a:bodyPr/>
          <a:lstStyle/>
          <a:p>
            <a:pPr algn="ctr"/>
            <a:r>
              <a:rPr lang="ru-RU" sz="3200" b="1" dirty="0" smtClean="0"/>
              <a:t>Кроссворд для друзей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429625" cy="1614488"/>
          </a:xfrm>
        </p:spPr>
        <p:txBody>
          <a:bodyPr/>
          <a:lstStyle/>
          <a:p>
            <a:r>
              <a:rPr lang="ru-RU" sz="4000" b="1" smtClean="0"/>
              <a:t>Мы предлагаем вам отгадать кроссворд  о Екатеринбурге</a:t>
            </a:r>
            <a:endParaRPr lang="ru-RU" sz="4400" smtClean="0"/>
          </a:p>
        </p:txBody>
      </p:sp>
      <p:pic>
        <p:nvPicPr>
          <p:cNvPr id="26628" name="Picture 4" descr="C:\Documents and Settings\Я\Рабочий стол\логотип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663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:\Documents and Settings\Я\Мои документы\Мои рисунки\img3081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071813"/>
            <a:ext cx="17764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/>
              <a:t>Кроссворд для друзей</a:t>
            </a:r>
            <a:endParaRPr lang="ru-RU" sz="32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6"/>
            <a:ext cx="8210552" cy="4348162"/>
          </a:xfrm>
        </p:spPr>
        <p:txBody>
          <a:bodyPr/>
          <a:lstStyle/>
          <a:p>
            <a:pPr eaLnBrk="1" hangingPunct="1">
              <a:buNone/>
            </a:pPr>
            <a:endParaRPr lang="ru-RU" sz="2400" b="1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7158" y="1285860"/>
            <a:ext cx="822584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  <a:p>
            <a:r>
              <a:rPr lang="ru-RU" sz="2400" dirty="0"/>
              <a:t>Именем какой святой был назван город Екатеринбург?</a:t>
            </a:r>
          </a:p>
          <a:p>
            <a:r>
              <a:rPr lang="ru-RU" sz="2400" dirty="0"/>
              <a:t>Место встречи горожан Исторический ......</a:t>
            </a:r>
          </a:p>
          <a:p>
            <a:r>
              <a:rPr lang="ru-RU" sz="2400" dirty="0" smtClean="0"/>
              <a:t>Реликвия </a:t>
            </a:r>
            <a:r>
              <a:rPr lang="ru-RU" sz="2400" dirty="0"/>
              <a:t>в Историческом сквере – Водонапорная  ........</a:t>
            </a:r>
          </a:p>
          <a:p>
            <a:r>
              <a:rPr lang="ru-RU" sz="2400" dirty="0"/>
              <a:t>Один из основателей </a:t>
            </a:r>
            <a:r>
              <a:rPr lang="ru-RU" sz="2400" dirty="0" smtClean="0"/>
              <a:t>г.Екатеринбурга……………….</a:t>
            </a:r>
            <a:endParaRPr lang="ru-RU" sz="2400" dirty="0"/>
          </a:p>
          <a:p>
            <a:r>
              <a:rPr lang="ru-RU" sz="2400" dirty="0"/>
              <a:t>Название реки, на которой стоит </a:t>
            </a:r>
            <a:r>
              <a:rPr lang="ru-RU" sz="2400" dirty="0" smtClean="0"/>
              <a:t>г.Екатеринбург………...</a:t>
            </a:r>
            <a:endParaRPr lang="ru-RU" sz="2400" dirty="0"/>
          </a:p>
          <a:p>
            <a:r>
              <a:rPr lang="ru-RU" sz="2400" dirty="0"/>
              <a:t>Фамилия последнего русского </a:t>
            </a:r>
            <a:r>
              <a:rPr lang="ru-RU" sz="2400" dirty="0" smtClean="0"/>
              <a:t>царя……………….. </a:t>
            </a:r>
            <a:endParaRPr lang="ru-RU" sz="2400" dirty="0"/>
          </a:p>
          <a:p>
            <a:r>
              <a:rPr lang="ru-RU" sz="2400" dirty="0"/>
              <a:t>Место, где город </a:t>
            </a:r>
            <a:r>
              <a:rPr lang="ru-RU" sz="2400" dirty="0" smtClean="0"/>
              <a:t>начинался…………………...</a:t>
            </a:r>
            <a:endParaRPr lang="ru-RU" sz="2400" dirty="0"/>
          </a:p>
          <a:p>
            <a:r>
              <a:rPr lang="ru-RU" sz="2400" dirty="0"/>
              <a:t>Имя последнего русского </a:t>
            </a:r>
            <a:r>
              <a:rPr lang="ru-RU" sz="2400" dirty="0" smtClean="0"/>
              <a:t>царя…………………..</a:t>
            </a:r>
            <a:endParaRPr lang="ru-RU" sz="2400" dirty="0"/>
          </a:p>
          <a:p>
            <a:r>
              <a:rPr lang="ru-RU" sz="2400" dirty="0"/>
              <a:t>Отличительный знак города, изображаемый на флагах, </a:t>
            </a:r>
            <a:endParaRPr lang="ru-RU" sz="2400" dirty="0" smtClean="0"/>
          </a:p>
          <a:p>
            <a:r>
              <a:rPr lang="ru-RU" sz="2400" dirty="0" smtClean="0"/>
              <a:t>печатях</a:t>
            </a:r>
            <a:r>
              <a:rPr lang="ru-RU" sz="2400" dirty="0"/>
              <a:t>, </a:t>
            </a:r>
            <a:r>
              <a:rPr lang="ru-RU" sz="2400" dirty="0" smtClean="0"/>
              <a:t>монетах…………………….</a:t>
            </a:r>
            <a:endParaRPr lang="ru-RU" sz="2400" dirty="0"/>
          </a:p>
          <a:p>
            <a:r>
              <a:rPr lang="ru-RU" sz="2400" dirty="0"/>
              <a:t> Без прошлого и настоящего нет  ..............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Бург</a:t>
            </a:r>
            <a:r>
              <a:rPr lang="ru-RU" sz="2400" dirty="0"/>
              <a:t>» в переводе с немецкого означает  .......</a:t>
            </a:r>
          </a:p>
          <a:p>
            <a:r>
              <a:rPr lang="ru-RU" sz="2400" dirty="0"/>
              <a:t> Фамилия одного из основателей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Используемые источники (ресурсы):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>
                <a:hlinkClick r:id="rId2"/>
              </a:rPr>
              <a:t>http://ru.wikipedia.org/wiki/%D0%95%D0%BA%D0%B0%D1%82%D0%B5%D1%80%D0%B8%D0%BD%D0%B1%D1%83%D1%80%D0%B3</a:t>
            </a:r>
            <a:endParaRPr lang="ru-RU" sz="1200" dirty="0" smtClean="0"/>
          </a:p>
          <a:p>
            <a:pPr>
              <a:defRPr/>
            </a:pPr>
            <a:r>
              <a:rPr lang="en-US" sz="1200" dirty="0" smtClean="0">
                <a:hlinkClick r:id="rId3"/>
              </a:rPr>
              <a:t>http://www.expo2020.ru/ru/redline/</a:t>
            </a:r>
            <a:r>
              <a:rPr lang="ru-RU" sz="1200" dirty="0" smtClean="0"/>
              <a:t> - </a:t>
            </a:r>
            <a:r>
              <a:rPr lang="ru-RU" sz="1200" i="1" dirty="0" smtClean="0"/>
              <a:t>35 лучших туристических объектов </a:t>
            </a:r>
            <a:endParaRPr lang="ru-RU" sz="1200" dirty="0" smtClean="0">
              <a:hlinkClick r:id="rId4"/>
            </a:endParaRPr>
          </a:p>
          <a:p>
            <a:pPr>
              <a:defRPr/>
            </a:pPr>
            <a:r>
              <a:rPr lang="en-US" sz="1200" dirty="0" smtClean="0">
                <a:hlinkClick r:id="rId4"/>
              </a:rPr>
              <a:t>http://images.yandex.ru/yandsearch?text=%D1%82%D0%B5%D0%B0%D1%82%D1%80%D1%8B%20%D0%B5%D0%BA%D0%B0%D1%82%D0%B5%D1%80%D0%B8%D0%BD%D0%B1%D1%83%D1%80%D0%B3%D0%B0%20%D1%84%D0%BE%D1%82%D0%BE&amp;pos=17&amp;uinfo=sw-1263-sh-866-fw-1038-fh-598-pd-1&amp;rpt=simage&amp;img_url=http%3A%2F%2Fimg-fotki.yandex.ru%2Fget%2F</a:t>
            </a:r>
            <a:r>
              <a:rPr lang="en-US" sz="1200" dirty="0" smtClean="0">
                <a:hlinkClick r:id="rId5" action="ppaction://hlinkfile"/>
              </a:rPr>
              <a:t>23%2Fdecory.13%2F0_a0d8_a89fe1ab_S</a:t>
            </a:r>
            <a:endParaRPr lang="ru-RU" sz="1200" dirty="0" smtClean="0"/>
          </a:p>
          <a:p>
            <a:pPr>
              <a:defRPr/>
            </a:pPr>
            <a:r>
              <a:rPr lang="en-US" sz="1200" dirty="0" smtClean="0">
                <a:hlinkClick r:id="rId6"/>
              </a:rPr>
              <a:t>http://maps.yandex.ru/?text=%D0%A0%D0%BE%D1%81%D1%81%D0%B8%D1%8F%2C%20%D0%A1%D0%B2%D0%B5%D1%80%D0%B4%D0%BB%D0%BE%D0%B2%D1%81%D0%BA%D0%B0%D1%8F%20%D0%BE%D0%B1%D0%BB%D0%B0%D1%81%D1%82%D1%8C%2C%20%D0%95%D0%BA%D0%B0%D1%82%D0%B5%D1%80%D0%B8%D0%BD%D0%B1%D1%83%D1%80%D0%B3%2C%20%D0%BF%D1%80%D0%BE%D1%81%D0%BF%D0%B5%D0%BA%D1%82%20%D0%9B%D0%B5%D0%BD%D0%B8%D0%BD%D0%B0%2C%2046&amp;sll=60.614192%2C56.839105&amp;ll=60.616206%2C56.839583&amp;spn=0.020170%2C0.003046&amp;z=16&amp;l=map%2Csta%2Cstv&amp;ol=stv&amp;oll=60.61620599999999%2C56.839583&amp;ost=dir%3A158.7907581240944%2C15.840409225736744~spn%3A66.70218718550271%2C37.572083995364395</a:t>
            </a: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r>
              <a:rPr lang="en-US" sz="1200" dirty="0" smtClean="0">
                <a:hlinkClick r:id="rId7"/>
              </a:rPr>
              <a:t>http://uralpolit.ru/news/society/news_society/ekaterinburg-primet-chm-2018-zhdem-razvitiya-transportnoi-infrastruktury</a:t>
            </a:r>
            <a:endParaRPr lang="ru-RU" sz="1200" dirty="0" smtClean="0"/>
          </a:p>
          <a:p>
            <a:pPr>
              <a:defRPr/>
            </a:pPr>
            <a:r>
              <a:rPr lang="en-US" sz="1200" dirty="0" smtClean="0">
                <a:hlinkClick r:id="rId8"/>
              </a:rPr>
              <a:t>http://www.ekburg.ru/aboutcity/multimedia/fotoalbum/19/14/?page=1</a:t>
            </a:r>
            <a:endParaRPr lang="ru-RU" sz="1200" dirty="0" smtClean="0"/>
          </a:p>
          <a:p>
            <a:pPr>
              <a:defRPr/>
            </a:pPr>
            <a:r>
              <a:rPr lang="en-US" sz="1200" dirty="0" smtClean="0">
                <a:hlinkClick r:id="rId9"/>
              </a:rPr>
              <a:t>http://www.ekburg.ru/aboutcity/pano/</a:t>
            </a:r>
            <a:endParaRPr lang="ru-RU" sz="1200" dirty="0" smtClean="0"/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643050"/>
            <a:ext cx="8144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Благодарим  за  совместную прогулку!</a:t>
            </a:r>
            <a:endParaRPr lang="ru-RU" sz="3200" b="1" dirty="0"/>
          </a:p>
        </p:txBody>
      </p:sp>
      <p:pic>
        <p:nvPicPr>
          <p:cNvPr id="5" name="Picture 2" descr="D:\Мои документы\Begemot\SAIT\Эхо\be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5613" y="2143116"/>
            <a:ext cx="3608387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500034" y="2714620"/>
            <a:ext cx="3619500" cy="1566862"/>
          </a:xfrm>
          <a:prstGeom prst="wedgeRoundRectCallout">
            <a:avLst>
              <a:gd name="adj1" fmla="val -107113"/>
              <a:gd name="adj2" fmla="val 9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Меня зовут МИШУТКА, я живу на сайте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hlinkClick r:id="rId3"/>
              </a:rPr>
              <a:t>http://</a:t>
            </a:r>
            <a:r>
              <a:rPr lang="ru-RU" b="1" dirty="0" err="1" smtClean="0">
                <a:solidFill>
                  <a:schemeClr val="tx1"/>
                </a:solidFill>
                <a:hlinkClick r:id="rId3"/>
              </a:rPr>
              <a:t>центрэхо.рф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357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Franklin Gothic Book" pitchFamily="34" charset="0"/>
                <a:cs typeface="Arial" charset="0"/>
              </a:rPr>
              <a:t>620089, г Екатеринбург,</a:t>
            </a:r>
          </a:p>
          <a:p>
            <a:r>
              <a:rPr lang="ru-RU" b="1" dirty="0" smtClean="0">
                <a:latin typeface="Franklin Gothic Book" pitchFamily="34" charset="0"/>
                <a:cs typeface="Arial" charset="0"/>
              </a:rPr>
              <a:t>Ул.Белинского, 163</a:t>
            </a:r>
          </a:p>
          <a:p>
            <a:endParaRPr lang="ru-RU" b="1" dirty="0" smtClean="0">
              <a:latin typeface="Franklin Gothic Book" pitchFamily="34" charset="0"/>
              <a:cs typeface="Arial" charset="0"/>
            </a:endParaRPr>
          </a:p>
          <a:p>
            <a:r>
              <a:rPr lang="ru-RU" b="1" dirty="0" smtClean="0">
                <a:latin typeface="Franklin Gothic Book" pitchFamily="34" charset="0"/>
                <a:cs typeface="Arial" charset="0"/>
              </a:rPr>
              <a:t>Тел./факс 8 (343) 257-37-68</a:t>
            </a:r>
          </a:p>
          <a:p>
            <a:r>
              <a:rPr lang="en-US" b="1" dirty="0" smtClean="0">
                <a:latin typeface="Franklin Gothic Book" pitchFamily="34" charset="0"/>
                <a:cs typeface="Arial" charset="0"/>
              </a:rPr>
              <a:t>E-mail: </a:t>
            </a:r>
            <a:r>
              <a:rPr lang="en-US" b="1" i="1" u="sng" dirty="0" smtClean="0">
                <a:latin typeface="Franklin Gothic Book" pitchFamily="34" charset="0"/>
                <a:cs typeface="Arial" charset="0"/>
                <a:hlinkClick r:id="rId4"/>
              </a:rPr>
              <a:t>centrecho@mail.ru</a:t>
            </a:r>
            <a:endParaRPr lang="ru-RU" b="1" i="1" u="sng" dirty="0">
              <a:latin typeface="Franklin Gothic Boo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/>
              <a:t>Прочти фамилии основателей г.Екатеринбурга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357313"/>
            <a:ext cx="7345362" cy="3214687"/>
          </a:xfrm>
        </p:spPr>
      </p:pic>
      <p:pic>
        <p:nvPicPr>
          <p:cNvPr id="5124" name="Picture 5" descr="G:\фото Екат\геннин.bm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2143125"/>
            <a:ext cx="1314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:\фото Екат\памятн. геннину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613" y="3965575"/>
            <a:ext cx="23145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1200150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 Название города 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928802"/>
            <a:ext cx="6143625" cy="4348162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Город Екатеринбург был назван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/>
              <a:t> в честь Святой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/>
              <a:t>        великомученицы Екатерины</a:t>
            </a:r>
            <a:endParaRPr lang="ru-RU" sz="4000" dirty="0" smtClean="0"/>
          </a:p>
        </p:txBody>
      </p:sp>
      <p:pic>
        <p:nvPicPr>
          <p:cNvPr id="6148" name="Picture 5" descr="св Екатер ико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12" y="1500174"/>
            <a:ext cx="2695575" cy="3667125"/>
          </a:xfrm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92275" y="35734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68313" y="1844675"/>
            <a:ext cx="53990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/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G:\фото Екат\с-петерб исакиев.собор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3500438"/>
            <a:ext cx="3649663" cy="2651125"/>
          </a:xfrm>
        </p:spPr>
      </p:pic>
      <p:pic>
        <p:nvPicPr>
          <p:cNvPr id="7172" name="Picture 3" descr="G:\фото Екат\мост разведён.bm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71480"/>
            <a:ext cx="35718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3786188" y="1285875"/>
            <a:ext cx="5072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Во времена Петра </a:t>
            </a:r>
            <a:r>
              <a:rPr lang="en-US" sz="3200" dirty="0" smtClean="0"/>
              <a:t>I</a:t>
            </a:r>
            <a:r>
              <a:rPr lang="ru-RU" sz="3200" dirty="0" smtClean="0"/>
              <a:t> </a:t>
            </a:r>
            <a:r>
              <a:rPr lang="ru-RU" sz="3200" dirty="0"/>
              <a:t>многие новые города называли с использованием второго корня </a:t>
            </a:r>
            <a:r>
              <a:rPr lang="ru-RU" sz="3200" dirty="0" smtClean="0"/>
              <a:t>«</a:t>
            </a:r>
            <a:r>
              <a:rPr lang="en-US" sz="3200" dirty="0" smtClean="0"/>
              <a:t>-</a:t>
            </a:r>
            <a:r>
              <a:rPr lang="ru-RU" sz="3200" dirty="0" err="1" smtClean="0"/>
              <a:t>бург</a:t>
            </a:r>
            <a:r>
              <a:rPr lang="ru-RU" sz="3200" dirty="0"/>
              <a:t>». </a:t>
            </a:r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 err="1" smtClean="0"/>
              <a:t>бург</a:t>
            </a:r>
            <a:r>
              <a:rPr lang="ru-RU" sz="3200" b="1" dirty="0" smtClean="0"/>
              <a:t>»- означает «город»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в переводе с немецкого языка.</a:t>
            </a:r>
          </a:p>
          <a:p>
            <a:pPr algn="ctr"/>
            <a:r>
              <a:rPr lang="ru-RU" sz="2400" i="1" dirty="0"/>
              <a:t>Примеры: </a:t>
            </a:r>
            <a:r>
              <a:rPr lang="ru-RU" sz="2400" dirty="0"/>
              <a:t>Санкт-Петербург, Оренбург, </a:t>
            </a:r>
            <a:r>
              <a:rPr lang="ru-RU" sz="2400" dirty="0" err="1"/>
              <a:t>Раненбург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2860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Название города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/>
              <a:t>«</a:t>
            </a:r>
            <a:r>
              <a:rPr lang="ru-RU" sz="3200" b="1" dirty="0" err="1" smtClean="0"/>
              <a:t>Плотинка</a:t>
            </a:r>
            <a:r>
              <a:rPr lang="ru-RU" sz="3200" b="1" dirty="0" smtClean="0"/>
              <a:t>»  на реке Исеть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924800" cy="4419600"/>
          </a:xfrm>
        </p:spPr>
        <p:txBody>
          <a:bodyPr/>
          <a:lstStyle/>
          <a:p>
            <a:pPr eaLnBrk="1" hangingPunct="1"/>
            <a:r>
              <a:rPr lang="ru-RU" dirty="0" smtClean="0"/>
              <a:t>Место, где город начинался - это «</a:t>
            </a:r>
            <a:r>
              <a:rPr lang="ru-RU" b="1" dirty="0" err="1" smtClean="0"/>
              <a:t>плотинка</a:t>
            </a:r>
            <a:r>
              <a:rPr lang="ru-RU" b="1" dirty="0" smtClean="0"/>
              <a:t>»</a:t>
            </a:r>
            <a:r>
              <a:rPr lang="ru-RU" dirty="0" smtClean="0"/>
              <a:t>. Плотина нужна была для работы завода.</a:t>
            </a:r>
          </a:p>
        </p:txBody>
      </p:sp>
      <p:pic>
        <p:nvPicPr>
          <p:cNvPr id="8196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429000"/>
            <a:ext cx="3886200" cy="2665413"/>
          </a:xfrm>
        </p:spPr>
      </p:pic>
      <p:pic>
        <p:nvPicPr>
          <p:cNvPr id="8197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852738"/>
            <a:ext cx="3303588" cy="3614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200" b="1" dirty="0" smtClean="0"/>
              <a:t>Место встречи горожан - Исторический  сквер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pic>
        <p:nvPicPr>
          <p:cNvPr id="9219" name="Picture 4" descr="plotina_p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7424737" cy="2138363"/>
          </a:xfrm>
        </p:spPr>
      </p:pic>
      <p:pic>
        <p:nvPicPr>
          <p:cNvPr id="9220" name="Picture 4" descr="H:\фото Екат\музей арх и промышл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590925"/>
            <a:ext cx="36004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:\фото Екат\плотинка сверху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643313"/>
            <a:ext cx="3524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0"/>
            <a:ext cx="8591550" cy="928688"/>
          </a:xfrm>
        </p:spPr>
        <p:txBody>
          <a:bodyPr/>
          <a:lstStyle/>
          <a:p>
            <a:pPr algn="ctr" eaLnBrk="1" hangingPunct="1"/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200" dirty="0" smtClean="0"/>
              <a:t>Место встреч и отдыха горожан - и</a:t>
            </a:r>
            <a:r>
              <a:rPr lang="ru-RU" sz="3600" dirty="0" smtClean="0"/>
              <a:t>сторический  центр города</a:t>
            </a:r>
            <a:endParaRPr lang="ru-RU" sz="3800" dirty="0" smtClean="0"/>
          </a:p>
        </p:txBody>
      </p:sp>
      <p:pic>
        <p:nvPicPr>
          <p:cNvPr id="10243" name="Содержимое 6" descr="ekaterinburg_sight_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11288"/>
            <a:ext cx="8572500" cy="551815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/>
              <a:t>Реликвия в Историческом сквере – Водонапорная  башня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171950" cy="44196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Водонапорная башня </a:t>
            </a:r>
            <a:r>
              <a:rPr lang="ru-RU" sz="2800" dirty="0" smtClean="0"/>
              <a:t>- напорный резервуар для воды для технических нужд завода. </a:t>
            </a:r>
          </a:p>
          <a:p>
            <a:pPr eaLnBrk="1" hangingPunct="1"/>
            <a:endParaRPr lang="ru-RU" sz="1400" i="1" dirty="0" smtClean="0"/>
          </a:p>
          <a:p>
            <a:pPr eaLnBrk="1" hangingPunct="1"/>
            <a:r>
              <a:rPr lang="ru-RU" sz="2800" b="1" i="1" dirty="0" smtClean="0"/>
              <a:t>Реликвия</a:t>
            </a:r>
            <a:r>
              <a:rPr lang="ru-RU" sz="2800" i="1" dirty="0" smtClean="0"/>
              <a:t> - памятная вещь, хранимая, оберегаемая и почитаемая. 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557338"/>
            <a:ext cx="3968750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699</TotalTime>
  <Words>645</Words>
  <Application>Microsoft Office PowerPoint</Application>
  <PresentationFormat>Экран (4:3)</PresentationFormat>
  <Paragraphs>139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Franklin Gothic Book</vt:lpstr>
      <vt:lpstr>Monotype Corsiva</vt:lpstr>
      <vt:lpstr>Times New Roman</vt:lpstr>
      <vt:lpstr>Wingdings</vt:lpstr>
      <vt:lpstr>Wingdings 2</vt:lpstr>
      <vt:lpstr>Скругленный</vt:lpstr>
      <vt:lpstr>Прогулка  с друзьями  по Екатеринбургу</vt:lpstr>
      <vt:lpstr>Презентация PowerPoint</vt:lpstr>
      <vt:lpstr>Прочти фамилии основателей г.Екатеринбурга</vt:lpstr>
      <vt:lpstr>  Название города  </vt:lpstr>
      <vt:lpstr>Презентация PowerPoint</vt:lpstr>
      <vt:lpstr>«Плотинка»  на реке Исеть</vt:lpstr>
      <vt:lpstr> Место встречи горожан - Исторический  сквер </vt:lpstr>
      <vt:lpstr> Место встреч и отдыха горожан - исторический  центр города</vt:lpstr>
      <vt:lpstr>Реликвия в Историческом сквере – Водонапорная  башня</vt:lpstr>
      <vt:lpstr>  </vt:lpstr>
      <vt:lpstr>Храм – на - крови</vt:lpstr>
      <vt:lpstr>Улица Вайнера</vt:lpstr>
      <vt:lpstr>Дворцово-парковый ансамбль  Усадьба Расторгуевых - Харитоновых</vt:lpstr>
      <vt:lpstr>Дом Севастьянова</vt:lpstr>
      <vt:lpstr>Памятник клавиатуре компьютера на реке Исеть</vt:lpstr>
      <vt:lpstr>Куда мы любим ходить с друзьями?</vt:lpstr>
      <vt:lpstr>ДИВС- Дворец игровых видов спорта «Уралочка» </vt:lpstr>
      <vt:lpstr>Другие спортивные сооружения</vt:lpstr>
      <vt:lpstr>Парк отдыха и зоопарк Екатеринбурга</vt:lpstr>
      <vt:lpstr>Театры для детей</vt:lpstr>
      <vt:lpstr> Любимые театры Екатеринбурга</vt:lpstr>
      <vt:lpstr>Наш город – кандидат на право проведения всемирной выставки ЭКСПО 2020</vt:lpstr>
      <vt:lpstr>Мы любим наш город и школу!</vt:lpstr>
      <vt:lpstr>Кроссворд для друзей</vt:lpstr>
      <vt:lpstr>Кроссворд для друзей</vt:lpstr>
      <vt:lpstr>Используемые источники (ресурсы):</vt:lpstr>
      <vt:lpstr>Презентация PowerPoint</vt:lpstr>
    </vt:vector>
  </TitlesOfParts>
  <Company>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Екатеринбург</dc:title>
  <dc:creator>Olya</dc:creator>
  <cp:lastModifiedBy>Perceptron</cp:lastModifiedBy>
  <cp:revision>82</cp:revision>
  <dcterms:created xsi:type="dcterms:W3CDTF">2008-12-07T16:03:30Z</dcterms:created>
  <dcterms:modified xsi:type="dcterms:W3CDTF">2016-04-06T08:23:42Z</dcterms:modified>
</cp:coreProperties>
</file>