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60" r:id="rId6"/>
    <p:sldId id="258" r:id="rId7"/>
    <p:sldId id="267" r:id="rId8"/>
    <p:sldId id="259" r:id="rId9"/>
    <p:sldId id="265" r:id="rId10"/>
    <p:sldId id="257" r:id="rId11"/>
    <p:sldId id="266" r:id="rId12"/>
    <p:sldId id="263" r:id="rId13"/>
    <p:sldId id="261" r:id="rId14"/>
    <p:sldId id="262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4" autoAdjust="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1CEB3-E9FC-4C09-A96A-16AB3F8FF44F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DBC8-0A55-4BEE-8F9A-1424BCDAB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1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повышения мотивации обучающихся,</a:t>
            </a:r>
            <a:r>
              <a:rPr lang="ru-RU" baseline="0" dirty="0" smtClean="0"/>
              <a:t> каждому ребёнку в конце года выдаваться сертификат индивидуальных </a:t>
            </a:r>
            <a:r>
              <a:rPr lang="ru-RU" baseline="0" smtClean="0"/>
              <a:t>учебных достижений.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2DBC8-0A55-4BEE-8F9A-1424BCDAB293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9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4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«Портфолио» как технология мониторинга личностных достижений детей с ОВЗ</a:t>
            </a:r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00166" y="142852"/>
            <a:ext cx="7000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Свердловской области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детей, нуждающихся в психолого-педагогической и медико-социальной помощи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Центр психолого-медико-социального сопровождения «Эхо»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89" name="Рисунок 1" descr="логотип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4357686" y="928670"/>
            <a:ext cx="876300" cy="542925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4" y="-24"/>
          <a:ext cx="9144004" cy="685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68"/>
                <a:gridCol w="2214578"/>
                <a:gridCol w="2571768"/>
                <a:gridCol w="1357290"/>
              </a:tblGrid>
              <a:tr h="742909">
                <a:tc>
                  <a:txBody>
                    <a:bodyPr/>
                    <a:lstStyle/>
                    <a:p>
                      <a:pPr marL="0" indent="18097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Характер документирования единицы Портфолио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8097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Единица Портфолио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Уровень индивидуального опыта обучающегося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Рейтинг в баллах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629">
                <a:tc gridSpan="4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Публикации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273">
                <a:tc rowSpan="4">
                  <a:txBody>
                    <a:bodyPr/>
                    <a:lstStyle/>
                    <a:p>
                      <a:pPr marL="0" indent="8572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Документ, подтверждающий публикацию материалов обучающегося в информационно-аналитических, научно-популярных и пр. изданиях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indent="18097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Справка-подтверждение и (или) копия изданного (опубликованного) материала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Институциональный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953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347629"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629"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 по блоку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629">
                <a:tc gridSpan="4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Олимпиады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273">
                <a:tc rowSpan="5">
                  <a:txBody>
                    <a:bodyPr/>
                    <a:lstStyle/>
                    <a:p>
                      <a:pPr marL="0" indent="18097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Документ, подтверждающий, что обучающийся стал призером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/ победителем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олимпиады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школьников 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indent="18097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Грамота, диплом, сертификат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Институциональный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1/2</a:t>
                      </a:r>
                    </a:p>
                  </a:txBody>
                  <a:tcPr marL="68580" marR="68580" marT="0" marB="0"/>
                </a:tc>
              </a:tr>
              <a:tr h="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3/5</a:t>
                      </a:r>
                    </a:p>
                  </a:txBody>
                  <a:tcPr marL="68580" marR="68580" marT="0" marB="0"/>
                </a:tc>
              </a:tr>
              <a:tr h="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5/7</a:t>
                      </a:r>
                    </a:p>
                  </a:txBody>
                  <a:tcPr marL="68580" marR="68580" marT="0" marB="0"/>
                </a:tc>
              </a:tr>
              <a:tr h="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9/15</a:t>
                      </a:r>
                    </a:p>
                  </a:txBody>
                  <a:tcPr marL="68580" marR="68580" marT="0" marB="0"/>
                </a:tc>
              </a:tr>
              <a:tr h="3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Международный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15/25</a:t>
                      </a:r>
                    </a:p>
                  </a:txBody>
                  <a:tcPr marL="68580" marR="68580" marT="0" marB="0"/>
                </a:tc>
              </a:tr>
              <a:tr h="347629"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33/54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629"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 по блоку: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64"/>
                <a:gridCol w="2071702"/>
                <a:gridCol w="2818322"/>
                <a:gridCol w="1253612"/>
              </a:tblGrid>
              <a:tr h="557706">
                <a:tc>
                  <a:txBody>
                    <a:bodyPr/>
                    <a:lstStyle/>
                    <a:p>
                      <a:pPr marL="0" indent="18097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Характер документирования единицы Портфолио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Единица Портфолио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Уровень индивидуального опыта обучающегося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Рейтинг в баллах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27">
                <a:tc gridSpan="4">
                  <a:txBody>
                    <a:bodyPr/>
                    <a:lstStyle/>
                    <a:p>
                      <a:pPr marL="0" indent="18097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Проекты и исследования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727">
                <a:tc rowSpan="5">
                  <a:txBody>
                    <a:bodyPr/>
                    <a:lstStyle/>
                    <a:p>
                      <a:pPr marL="0" indent="8572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Документы, подтверждающие, что обучающийся реализовал и публично представил проект и (или) исследование 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indent="8572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Грамота, диплом, сертификат, иной документ (по согласованию с классным руководителем (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тьютором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Институциональный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8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28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28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635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Международный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282727">
                <a:tc gridSpan="3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27">
                <a:tc gridSpan="3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 по блоку: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27">
                <a:tc gridSpan="4">
                  <a:txBody>
                    <a:bodyPr/>
                    <a:lstStyle/>
                    <a:p>
                      <a:pPr marL="0" indent="18097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Творчество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727">
                <a:tc rowSpan="5">
                  <a:txBody>
                    <a:bodyPr/>
                    <a:lstStyle/>
                    <a:p>
                      <a:pPr marL="0" indent="8572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Документы, подтверждающие личные и (или) в составе коллективов достижения в сфере дополнительного образования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Сертификат, диплом, грамота, справка-подтверждение, иной документ (по согласованию с классным руководителем (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тьютором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Институциональный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8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28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28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1140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Международный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282727">
                <a:tc gridSpan="3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27">
                <a:tc gridSpan="3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 по блоку: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27">
                <a:tc gridSpan="3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Общий суммарный балл Портфолио: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178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27">
                <a:tc gridSpan="3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 Портфолио: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071678"/>
            <a:ext cx="8786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Оценка уровня сформированности умения применять ПТП в профильной деятельности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(в соответствии с ФГОС)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0" y="117693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оценивания уровня сформированности умения применять ПТП в профессиональной деятельности, предложено выделять четыре уровня: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Оптимальный уровень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наличие устойчивой положительной мотивации и интереса к педагогической деятельности с использованием технологии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творческий подход к педагогическому процессу;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сознательное применение ПТП при решении педагогических задач;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осознание необходимости освоения ТП как средства развития личностно-ориентированного и социально-направленного образования;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 важности ПТП в деле  социального партнёрства и построения гражданского общества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твенностий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педагогической деятельности.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Оценивается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баллов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Допустимый уровень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устойчивые проявления положительной мотивации к овладению ПТП;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эпизодический интерес к педагогическим инновациям и опыту их применения в обучении неслышащих детей;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-неполное представление о целях и возможностях компьютеризации образования;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 необходимости использования компьютерных технологий, может быть при отсутствии пользовательского опыта;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представление об ПТП как о дополнительных знаниях, позволяющих реализовать образовательные и воспитательные задачи;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освоенность базовых -знаний, возможность выполнять типовые задания, наличие основных умений и навыков работы с компьютером.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Оценивается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балла.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Критический уровень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абстрактные представления об использовании ПТП в  педагогической деятельности;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индифферентное отношение к возможностям ПТП в образовательном и воспитательном процессе;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отрывочные, разрозненные представления о возможностях творческого, индивидуализированного подхода к обучаемым детям с привлечением ИКТ;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 необходимости владения компьютером только с позиций общекультурной подготовки;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слабое владение дидактическими умениями целеполагания и структурирования материала, относящегося к предметной области;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неуверенность в своих силах, низкий уровень рефлексии при практическом опыте освоения компьютера.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Оценивается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балла.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Уровень несформированности умений применять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ПТП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 педагогической деятельности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баллах оценивается в том случае, если сумма оценок по 8 предлагаемым параметрам составляет меньше 24 баллов.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уровня сформированности умений педагога применять ПТП в профильной деятельности возлагается на руководителей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методобъединений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(методических групп). Результаты предоставляются зам. директора по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НМРиИТ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зам. директора по РСО.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 l="23438" t="21485" r="23242" b="7714"/>
          <a:stretch>
            <a:fillRect/>
          </a:stretch>
        </p:blipFill>
        <p:spPr bwMode="auto">
          <a:xfrm>
            <a:off x="1857356" y="267934"/>
            <a:ext cx="6143668" cy="6526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52"/>
            <a:ext cx="8143900" cy="6357958"/>
          </a:xfrm>
        </p:spPr>
        <p:txBody>
          <a:bodyPr>
            <a:noAutofit/>
          </a:bodyPr>
          <a:lstStyle/>
          <a:p>
            <a:pPr marL="0" indent="265113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Портфолио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технология, включающая: представление, мониторинг и оценку индивидуальных достижений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обучающегося/сопровождаемого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системе общего (коррекционного) образования за период обучения.</a:t>
            </a:r>
          </a:p>
          <a:p>
            <a:pPr marL="0" indent="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представить документированные результаты процесса образования обучающегося / сопровождаемого, которые позволят увидеть в целом картину значимых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идивидуальных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образовательных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достижений обучающегося в соответствии с требованиями ФГОС. </a:t>
            </a:r>
          </a:p>
          <a:p>
            <a:pPr marL="0" indent="265113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позволяет:</a:t>
            </a:r>
          </a:p>
          <a:p>
            <a:pPr marL="0" indent="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информационно обеспечить достижения индивидуального прогресса обучающегося в широком образовательном контексте;</a:t>
            </a:r>
          </a:p>
          <a:p>
            <a:pPr marL="0" indent="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 документально продемонстрировать спектр его способностей, культурных и социальных практик, интересов, склонностей;</a:t>
            </a:r>
          </a:p>
          <a:p>
            <a:pPr marL="0" indent="265113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учитывать результаты, достигнутые школьником в разнообразных видах деятельности: образовательной, творческой, социальной, коммуникативной и др.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314"/>
            <a:ext cx="8429652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Портфолио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является важным элементом системно - деятельностного подхода к образованию, что делает его перспективной формой представления комплекса достижений индивидуальной направленности конкретного обучающегося, отвечающей задачам социально-ориентированной  подготовки.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помогает решать важные социально-педагогические задачи в обучении детей с нарушенным слухом: 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поддерживать высокую учебную мотивацию обучающихся / сопровождаемых; 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поощрять их активность и самостоятельность, расширять возможности обучения и самообучения; 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развивать навыки рефлексивной и самооценочной деятельности детей и подростков; 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формировать умение учиться - ставить цели, планировать и организовывать собственную учебную  и творческую деятельность; 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содействовать персонализации образования школьников: 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формировать дополнительные мотивационные предпосылки и возможности для успешной социализации.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дополняет традиционные контрольно-оценочные средства, включая экзамены, и является эффективной современной формой оценивания образовательной деятельности обучающегося / сопровождаемого.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тех или иных достижений (результатов), входящих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также всего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целом, является как качественной, так и количественной.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повышает образовательную активность обучающихся / сопровождаемых, уровень осознания ими своих целей и возможностей, что делает выбор дальнейшего направления и формы обучения со стороны старшеклассников более достоверным и ответственным.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78619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педагогической технологии в работе с неслышащими школьниками «Портфолио» обучающегося ГБОУ СО ЦПМСС «Эхо» в соответствии с ФГОС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"/>
          <a:ext cx="914400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53"/>
                <a:gridCol w="1914969"/>
                <a:gridCol w="3429024"/>
                <a:gridCol w="2428892"/>
                <a:gridCol w="928663"/>
              </a:tblGrid>
              <a:tr h="1946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Компоненты оценки применения технологии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работе 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компонента подтверждено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Уровни сформированности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57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Обложка, титульный лист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Содержит основную информацию  и фото ученика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57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«Портфолио документов»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Представляет сертифицированные индивидуальные достижения обучаемого в различных областях деятельности.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07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начальной школе  - любые материалы, отражающие личные достижения ребёнка.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1"/>
          <a:ext cx="9144000" cy="705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7"/>
                <a:gridCol w="1928826"/>
                <a:gridCol w="3571900"/>
                <a:gridCol w="2357454"/>
                <a:gridCol w="857223"/>
              </a:tblGrid>
              <a:tr h="1189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Компоненты оценки применения технологии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работе 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 компонента подтверждено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Уровни сформированности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89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«Портфолио работ»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Представлены поисковые, исследовательские проекты, работы, техническое творчество и другие результаты творческих и социальных практик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4704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начальной школе  - любые работы, характеризующие уровень творческих умений ребёнка в основных видах деятельности.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409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</a:t>
                      </a:r>
                      <a:r>
                        <a:rPr lang="en-US" sz="16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«Портфолио отзывов» </a:t>
                      </a:r>
                      <a:endParaRPr lang="ru-RU" sz="160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Представлены отзывы на творческие работы, исследовательские проекты, социальные практики, участие в конференциях, выставках, конкурсах. Обращено  внимание на особенности, сильные стороны  обучающегося. Возможно представить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саморефлексию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ребенка на свою деятельность, отзывы одноклассников.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  <a:p>
                      <a:pPr algn="just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2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начальной школе - отзывы не только педагогов и специалистов, но и родителей, одноклассников, других детей.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-3"/>
          <a:ext cx="91440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2000264"/>
                <a:gridCol w="3500462"/>
                <a:gridCol w="2428892"/>
                <a:gridCol w="785786"/>
              </a:tblGrid>
              <a:tr h="927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Компоненты оценки применения технологии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работе 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 компонента подтверждено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Уровни сформированности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19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Общая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информация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Содержит информацию о школьнике.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Резюме.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Автобиография - основные события своей жизни, отношение к ним, выводы, которые сумел сделать из этих событий.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Мои жизненные планы - итог размышлений, требующий ответа на вопрос: "Что я собираюсь для этого сделать?"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8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Младшие пишут о себе по самой простой схеме, получая первые навыки.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9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</a:t>
                      </a:r>
                      <a:r>
                        <a:rPr lang="en-US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«Итоговая ведомость»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 и ученик  кратко и ёмко резюмируют  итоги года (с учётом личностно-ориентированного и социально-направленного образования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(5 баллов)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(4 балла)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(3 балла)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916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ОБЩИЙ БАЛЛ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(правила оценивания приведены в Приложении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Оптимальный (35 - 40 баллов)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Допустимый (27 - 34 балла)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Критический (24 - 26 баллов)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3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сформирован (менее 24 балл.)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1857364"/>
            <a:ext cx="7772400" cy="14700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Балльно-рейтинговая система учета данных Портфолио обучающегося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</TotalTime>
  <Words>1409</Words>
  <Application>Microsoft Office PowerPoint</Application>
  <PresentationFormat>Экран (4:3)</PresentationFormat>
  <Paragraphs>215</Paragraphs>
  <Slides>15</Slides>
  <Notes>1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«Портфолио» как технология мониторинга личностных достижений детей с ОВЗ</vt:lpstr>
      <vt:lpstr>Презентация PowerPoint</vt:lpstr>
      <vt:lpstr>Презентация PowerPoint</vt:lpstr>
      <vt:lpstr>Презентация PowerPoint</vt:lpstr>
      <vt:lpstr>Оценка педагогической технологии в работе с неслышащими школьниками «Портфолио» обучающегося ГБОУ СО ЦПМСС «Эхо» в соответствии с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Балльно-рейтинговая система учета данных Портфолио обучающегося</dc:title>
  <cp:lastModifiedBy>123</cp:lastModifiedBy>
  <cp:revision>32</cp:revision>
  <dcterms:modified xsi:type="dcterms:W3CDTF">2015-10-09T05:09:25Z</dcterms:modified>
</cp:coreProperties>
</file>