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61" r:id="rId5"/>
    <p:sldId id="260" r:id="rId6"/>
    <p:sldId id="264" r:id="rId7"/>
    <p:sldId id="272" r:id="rId8"/>
    <p:sldId id="268" r:id="rId9"/>
    <p:sldId id="277" r:id="rId10"/>
    <p:sldId id="278" r:id="rId11"/>
    <p:sldId id="291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0" r:id="rId23"/>
    <p:sldId id="275" r:id="rId24"/>
    <p:sldId id="263" r:id="rId25"/>
    <p:sldId id="289" r:id="rId26"/>
    <p:sldId id="266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91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8F1B-204D-4087-AD1C-C1D4714CB9D0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AA85CE-EC46-4DA2-B066-E8A0BB3C3A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288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93282-57B9-421B-B707-1BC46FAD5689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7DC0A-9E2F-4B37-B279-99D0BA2ECA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925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A98D9-CDB1-48BD-8D07-3E3FBDE3AEA1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6B55-AB5B-4F3D-B977-ABB3CEB3C0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7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3C59-E5EA-4C2E-84FE-A95ADF2A2D95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E3C24-80E1-4E5B-BF78-02C49A7116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141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99A05-C014-45EB-A74B-519CF94D049D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CA37DB-0427-4FBC-97CB-232AA621EC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908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2E637-9B92-42E6-A927-926615B280C2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B9BE-FD33-4784-B43C-F5BB261A82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96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D13B7-3689-42D9-BE3A-6775D6B43058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34ED-5611-4081-8BB7-BD5BF273E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025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0B58-458A-4EC2-94A7-BF6A23604A54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59B96-9D0D-4E2F-BFF0-2255E3E1DC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590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9CCD9-5C0B-4D87-9955-59B70B2D9682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B6D4-C94C-42E2-84F5-B075B98FD5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346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78A0-2415-45D4-B6E3-083BF15EEFBA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BB570-78D1-48DB-AA05-8F40D7C791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46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EB67-91B3-41AF-BE53-642B9EA4A8C3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07F643-0E67-4034-9F00-C9456F45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927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FDB2F8-290A-4B3A-B7F7-A556E8B81742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A776D63-9CAD-4EC6-9958-9ADB0A4A0B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57" r:id="rId2"/>
    <p:sldLayoutId id="2147483766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7" r:id="rId9"/>
    <p:sldLayoutId id="2147483763" r:id="rId10"/>
    <p:sldLayoutId id="21474837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975" y="333375"/>
            <a:ext cx="5637213" cy="882650"/>
          </a:xfrm>
        </p:spPr>
        <p:txBody>
          <a:bodyPr rtlCol="0"/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ГКОУ СО «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Новоуральская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школа №2»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980728"/>
            <a:ext cx="7175351" cy="1793167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Мандала – терапия. </a:t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Изготовление 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</a:rPr>
              <a:t>мандалы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в технике плетения из ниток.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113" y="2992438"/>
            <a:ext cx="4572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Творческий проект</a:t>
            </a:r>
          </a:p>
        </p:txBody>
      </p:sp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4297363" y="4941888"/>
            <a:ext cx="4895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u="sng">
                <a:solidFill>
                  <a:srgbClr val="7030A0"/>
                </a:solidFill>
              </a:rPr>
              <a:t>Выполнили</a:t>
            </a:r>
            <a:r>
              <a:rPr lang="ru-RU" altLang="ru-RU" sz="2000" b="1" i="1">
                <a:solidFill>
                  <a:srgbClr val="7030A0"/>
                </a:solidFill>
              </a:rPr>
              <a:t> ученицы 5 «А» класса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Поташкина Дарья, Белова Ольга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u="sng">
                <a:solidFill>
                  <a:srgbClr val="7030A0"/>
                </a:solidFill>
              </a:rPr>
              <a:t>Руководитель</a:t>
            </a:r>
            <a:r>
              <a:rPr lang="ru-RU" altLang="ru-RU" sz="2000" b="1" i="1">
                <a:solidFill>
                  <a:srgbClr val="7030A0"/>
                </a:solidFill>
              </a:rPr>
              <a:t> Мельникова С.М.</a:t>
            </a:r>
            <a:endParaRPr lang="ru-RU" altLang="ru-RU" sz="2000" b="1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8525" y="6249988"/>
            <a:ext cx="4572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2016 г.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12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06788"/>
            <a:ext cx="27733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4"/>
          <p:cNvSpPr>
            <a:spLocks noGrp="1" noChangeArrowheads="1"/>
          </p:cNvSpPr>
          <p:nvPr>
            <p:ph sz="quarter" idx="13"/>
          </p:nvPr>
        </p:nvSpPr>
        <p:spPr>
          <a:xfrm>
            <a:off x="1116013" y="260350"/>
            <a:ext cx="6400800" cy="1041400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en-US" sz="3200" dirty="0" smtClean="0">
                <a:solidFill>
                  <a:schemeClr val="accent1">
                    <a:lumMod val="50000"/>
                  </a:schemeClr>
                </a:solidFill>
              </a:rPr>
              <a:t>Материалы, инструменты и приспособления для работы</a:t>
            </a:r>
            <a:endParaRPr lang="en-US" altLang="en-US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95450"/>
            <a:ext cx="3328988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638" y="1738313"/>
            <a:ext cx="4860925" cy="4894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Акриловая пряжа «Акация»- разноцветная 8 штук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Деревянные палочки – для первой работы  2 штуки, для второй 4 штуки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Ножницы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dirty="0" err="1"/>
              <a:t>Клеющий</a:t>
            </a:r>
            <a:r>
              <a:rPr lang="ru-RU" sz="2400" dirty="0"/>
              <a:t> пистолет</a:t>
            </a:r>
          </a:p>
          <a:p>
            <a:pPr eaLnBrk="1" hangingPunct="1">
              <a:defRPr/>
            </a:pPr>
            <a:endParaRPr lang="ru-RU" sz="2400" dirty="0"/>
          </a:p>
          <a:p>
            <a:pPr eaLnBrk="1" hangingPunct="1">
              <a:defRPr/>
            </a:pPr>
            <a:r>
              <a:rPr lang="ru-RU" sz="2400" dirty="0"/>
              <a:t>Для отделки – бусины</a:t>
            </a:r>
          </a:p>
          <a:p>
            <a:pPr eaLnBrk="1" hangingPunct="1">
              <a:defRPr/>
            </a:pPr>
            <a:endParaRPr lang="ru-RU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ru-RU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ru-RU" sz="2400" dirty="0"/>
          </a:p>
          <a:p>
            <a:pPr eaLnBrk="1" hangingPunct="1">
              <a:defRPr/>
            </a:pPr>
            <a:endParaRPr lang="ru-RU" sz="2400" dirty="0"/>
          </a:p>
        </p:txBody>
      </p:sp>
      <p:pic>
        <p:nvPicPr>
          <p:cNvPr id="14341" name="Picture 4" descr="C:\Users\Лизочка\Desktop\фото Даши мандала\IMG_20160429_145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5118100"/>
            <a:ext cx="2012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4"/>
          <p:cNvSpPr>
            <a:spLocks noGrp="1" noChangeArrowheads="1"/>
          </p:cNvSpPr>
          <p:nvPr>
            <p:ph type="title"/>
          </p:nvPr>
        </p:nvSpPr>
        <p:spPr>
          <a:xfrm>
            <a:off x="971600" y="188640"/>
            <a:ext cx="8172400" cy="864096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en-US" alt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Роль</a:t>
            </a:r>
            <a:r>
              <a:rPr lang="en-US" alt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цвета</a:t>
            </a:r>
            <a:r>
              <a:rPr lang="en-US" altLang="en-US" sz="3200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en-US" alt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мандале</a:t>
            </a:r>
            <a:endParaRPr lang="en-US" altLang="en-US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363" name="Rectangle 116"/>
          <p:cNvSpPr>
            <a:spLocks noChangeArrowheads="1"/>
          </p:cNvSpPr>
          <p:nvPr>
            <p:ph idx="4294967295"/>
          </p:nvPr>
        </p:nvSpPr>
        <p:spPr>
          <a:xfrm>
            <a:off x="250825" y="981075"/>
            <a:ext cx="8686800" cy="5183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C00000"/>
                </a:solidFill>
                <a:cs typeface="方正姚体"/>
              </a:rPr>
              <a:t>В мандале нет плохих цветов</a:t>
            </a:r>
            <a:r>
              <a:rPr lang="ru-RU" altLang="zh-CN" sz="2400" b="1" i="1" smtClean="0">
                <a:solidFill>
                  <a:srgbClr val="C00000"/>
                </a:solidFill>
                <a:cs typeface="方正姚体"/>
              </a:rPr>
              <a:t>!</a:t>
            </a:r>
            <a:endParaRPr lang="zh-CN" altLang="zh-CN" smtClean="0"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000000"/>
                </a:solidFill>
                <a:cs typeface="方正姚体"/>
              </a:rPr>
              <a:t>Черный –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перерождение, пустота, изначальный хаос</a:t>
            </a:r>
            <a:endParaRPr lang="zh-CN" altLang="zh-CN" smtClean="0"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FFFF"/>
                </a:solidFill>
                <a:cs typeface="方正姚体"/>
              </a:rPr>
              <a:t>Белый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чистота, невинность, спокойствие, духовное просветление </a:t>
            </a:r>
            <a:endParaRPr lang="zh-CN" altLang="zh-CN" smtClean="0"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7F7F7F"/>
                </a:solidFill>
                <a:cs typeface="方正姚体"/>
              </a:rPr>
              <a:t>Серый –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внутренняя печаль, нехватка чувств</a:t>
            </a:r>
            <a:endParaRPr lang="zh-CN" altLang="zh-CN" sz="2400" b="1" i="1" smtClean="0">
              <a:solidFill>
                <a:srgbClr val="7F7F7F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603A14"/>
                </a:solidFill>
                <a:cs typeface="方正姚体"/>
              </a:rPr>
              <a:t>Коричневый –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плодородие земли, корни, домашний уют</a:t>
            </a:r>
            <a:endParaRPr lang="zh-CN" altLang="zh-CN" sz="2400" b="1" i="1" smtClean="0">
              <a:solidFill>
                <a:srgbClr val="603A14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0000"/>
                </a:solidFill>
                <a:cs typeface="方正姚体"/>
              </a:rPr>
              <a:t>Красный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жизнь, огонь, кровь, сила, энергия</a:t>
            </a:r>
            <a:endParaRPr lang="zh-CN" altLang="zh-CN" sz="2400" b="1" i="1" smtClean="0">
              <a:solidFill>
                <a:srgbClr val="FF000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E76FCD"/>
                </a:solidFill>
                <a:cs typeface="方正姚体"/>
              </a:rPr>
              <a:t>Розовый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 – юность, пробуждение любви, здоровье, чистота</a:t>
            </a:r>
            <a:endParaRPr lang="zh-CN" altLang="zh-CN" sz="2400" b="1" i="1" smtClean="0">
              <a:solidFill>
                <a:srgbClr val="E76FCD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C000"/>
                </a:solidFill>
                <a:cs typeface="方正姚体"/>
              </a:rPr>
              <a:t>Оранжевый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плодородия, уюта, творчество</a:t>
            </a:r>
            <a:endParaRPr lang="zh-CN" altLang="zh-CN" sz="2400" b="1" i="1" smtClean="0">
              <a:solidFill>
                <a:srgbClr val="FFC00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FF00"/>
                </a:solidFill>
                <a:cs typeface="方正姚体"/>
              </a:rPr>
              <a:t>Желтый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-  солнце, победа, богатство, радость</a:t>
            </a:r>
            <a:endParaRPr lang="zh-CN" altLang="zh-CN" sz="2400" b="1" i="1" smtClean="0">
              <a:solidFill>
                <a:srgbClr val="FFFF0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0070C0"/>
                </a:solidFill>
                <a:cs typeface="方正姚体"/>
              </a:rPr>
              <a:t>Синий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неба, воды, развитый ум </a:t>
            </a:r>
            <a:endParaRPr lang="zh-CN" altLang="zh-CN" sz="2400" b="1" i="1" smtClean="0">
              <a:solidFill>
                <a:srgbClr val="0070C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00B050"/>
                </a:solidFill>
                <a:cs typeface="方正姚体"/>
              </a:rPr>
              <a:t>Зеленый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цвет природы, леса, живой зелени, гармонии </a:t>
            </a:r>
            <a:endParaRPr lang="zh-CN" altLang="zh-CN" sz="2400" b="1" i="1" smtClean="0">
              <a:solidFill>
                <a:srgbClr val="00B05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1143000"/>
          </a:xfrm>
        </p:spPr>
        <p:txBody>
          <a:bodyPr/>
          <a:lstStyle/>
          <a:p>
            <a:pPr marL="0" indent="0" algn="ctr">
              <a:buFont typeface="Georgia" panose="02040502050405020303" pitchFamily="18" charset="0"/>
              <a:buNone/>
              <a:defRPr/>
            </a:pPr>
            <a:r>
              <a:rPr lang="ru-RU" sz="2800" dirty="0" smtClean="0"/>
              <a:t>Соблюдение техники безопасности</a:t>
            </a:r>
            <a:br>
              <a:rPr lang="ru-RU" sz="2800" dirty="0" smtClean="0"/>
            </a:br>
            <a:r>
              <a:rPr lang="ru-RU" sz="2800" dirty="0" smtClean="0"/>
              <a:t> при работе с ножницами </a:t>
            </a:r>
            <a:endParaRPr lang="ru-RU" sz="2800" dirty="0"/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684213" y="1196975"/>
            <a:ext cx="81359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</a:rPr>
              <a:t>1</a:t>
            </a:r>
            <a:r>
              <a:rPr lang="ru-RU" altLang="ru-RU" sz="2400" b="1">
                <a:solidFill>
                  <a:schemeClr val="tx1"/>
                </a:solidFill>
              </a:rPr>
              <a:t>. </a:t>
            </a:r>
            <a:r>
              <a:rPr lang="ru-RU" altLang="ru-RU" b="1">
                <a:solidFill>
                  <a:schemeClr val="tx1"/>
                </a:solidFill>
              </a:rPr>
              <a:t>Хранить ножницы в определённом месте;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2. Передавать ножницы – держа за лезвия кольцами вперёд;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3. Не держи ножницы остриём вверх;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4. Держать ножницы справа от рабочего  кольцами к себе, сомкнутыми               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    лезвиями от себя.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5. Не работай тупыми ножницами и с ослабленным креплением;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</a:rPr>
              <a:t>6. Не оставлять ножницы на рабочем месте раскрытыми. 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676775"/>
            <a:ext cx="25177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332655"/>
            <a:ext cx="792088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  <a:t>Соблюдение техники безопасности</a:t>
            </a:r>
            <a:br>
              <a:rPr lang="ru-RU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</a:br>
            <a:r>
              <a:rPr lang="ru-RU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  <a:t> при работе с клеевым пистолетом</a:t>
            </a:r>
            <a:endParaRPr lang="ru-RU" dirty="0"/>
          </a:p>
        </p:txBody>
      </p:sp>
      <p:sp>
        <p:nvSpPr>
          <p:cNvPr id="17411" name="Прямоугольник 7"/>
          <p:cNvSpPr>
            <a:spLocks noChangeArrowheads="1"/>
          </p:cNvSpPr>
          <p:nvPr/>
        </p:nvSpPr>
        <p:spPr bwMode="auto">
          <a:xfrm>
            <a:off x="368300" y="1557338"/>
            <a:ext cx="8640763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tabLst>
                <a:tab pos="4572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</a:pP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разогреве пистолета обязательно под сопло положите керамическую, стеклянную подставку или блюдце, чтобы клей не капал на стол. </a:t>
            </a:r>
            <a:endParaRPr lang="ru-RU" altLang="ru-RU" sz="16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</a:pP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пистолета есть подставка, которую при работе обычно убирают, а когда ставят пистолет, то выдвигают. </a:t>
            </a:r>
            <a:endParaRPr lang="ru-RU" altLang="ru-RU" sz="16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</a:pP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Следите за тем, чтобы, когда Вы, ставите пистолет на стол, подставка была выдвинутой. Иначе пистолет уткнется соплом в подставку или в деревянный стол и может прожечь и то и другое или повредить;</a:t>
            </a:r>
            <a:endParaRPr lang="ru-RU" altLang="ru-RU" sz="16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</a:pP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хватайте сопло или разогретый клей руками. Температура сопла и клея на его выходе из сопла, 200 градусов.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</a:pP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 выключать пистолет из сети, после работы и даже во время работы, чтобы пистолет не перегрелся.</a:t>
            </a:r>
            <a:endParaRPr lang="ru-RU" altLang="ru-RU" sz="1600" b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842" y="88986"/>
            <a:ext cx="7746677" cy="1143000"/>
          </a:xfrm>
        </p:spPr>
        <p:txBody>
          <a:bodyPr/>
          <a:lstStyle/>
          <a:p>
            <a:pPr marL="0" indent="0" algn="ctr">
              <a:buFont typeface="Georgia" panose="02040502050405020303" pitchFamily="18" charset="0"/>
              <a:buNone/>
              <a:defRPr/>
            </a:pPr>
            <a:r>
              <a:rPr lang="ru-RU" sz="2400" i="1" dirty="0" smtClean="0">
                <a:effectLst/>
              </a:rPr>
              <a:t>Технология изготовления </a:t>
            </a:r>
            <a:r>
              <a:rPr lang="ru-RU" alt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err="1" smtClean="0">
                <a:solidFill>
                  <a:srgbClr val="731919"/>
                </a:solidFill>
              </a:rPr>
              <a:t>Мандала</a:t>
            </a:r>
            <a:r>
              <a:rPr lang="ru-RU" altLang="ru-RU" sz="2400" dirty="0" smtClean="0">
                <a:solidFill>
                  <a:srgbClr val="731919"/>
                </a:solidFill>
              </a:rPr>
              <a:t>- </a:t>
            </a:r>
            <a:r>
              <a:rPr lang="ru-RU" altLang="ru-RU" sz="2400" dirty="0">
                <a:solidFill>
                  <a:srgbClr val="731919"/>
                </a:solidFill>
              </a:rPr>
              <a:t>оберег и лечебная </a:t>
            </a:r>
            <a:r>
              <a:rPr lang="ru-RU" altLang="ru-RU" sz="2400" dirty="0" err="1">
                <a:solidFill>
                  <a:srgbClr val="731919"/>
                </a:solidFill>
              </a:rPr>
              <a:t>Мандала</a:t>
            </a:r>
            <a:r>
              <a:rPr lang="ru-RU" altLang="ru-RU" sz="2400" dirty="0">
                <a:solidFill>
                  <a:srgbClr val="731919"/>
                </a:solidFill>
              </a:rPr>
              <a:t> </a:t>
            </a:r>
            <a:r>
              <a:rPr lang="ru-RU" altLang="ru-RU" sz="2800" dirty="0">
                <a:solidFill>
                  <a:srgbClr val="73191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73191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rgbClr val="731919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57338"/>
            <a:ext cx="23907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4213" y="1035050"/>
            <a:ext cx="81359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1. Сложите две палочки вместе и свяжите  посредине  узлом.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246063" y="3398838"/>
            <a:ext cx="9012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rgbClr val="21306A"/>
                </a:solidFill>
                <a:cs typeface="Times New Roman" panose="02020603050405020304" pitchFamily="18" charset="0"/>
              </a:rPr>
              <a:t>2. Начинаем плести декоративную Мандалу из четырех лучей.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rgbClr val="21306A"/>
                </a:solidFill>
                <a:cs typeface="Times New Roman" panose="02020603050405020304" pitchFamily="18" charset="0"/>
              </a:rPr>
              <a:t> Соединили две палочки узлом посередине. Хвостик нити уйдёт под оплетку.</a:t>
            </a:r>
            <a:endParaRPr lang="ru-RU" altLang="ru-RU" sz="1000" b="1">
              <a:solidFill>
                <a:srgbClr val="21306A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rgbClr val="21306A"/>
                </a:solidFill>
                <a:latin typeface="Times New Roman" panose="02020603050405020304" pitchFamily="18" charset="0"/>
              </a:rPr>
              <a:t>3. </a:t>
            </a:r>
            <a:r>
              <a:rPr lang="ru-RU" altLang="ru-RU" sz="1800" b="1">
                <a:solidFill>
                  <a:srgbClr val="21306A"/>
                </a:solidFill>
                <a:cs typeface="Times New Roman" panose="02020603050405020304" pitchFamily="18" charset="0"/>
              </a:rPr>
              <a:t>Теперь развернём палочки под прямым углом друг к другу.</a:t>
            </a:r>
            <a:r>
              <a:rPr lang="ru-RU" altLang="ru-RU" sz="1800" b="1">
                <a:solidFill>
                  <a:srgbClr val="21306A"/>
                </a:solidFill>
                <a:latin typeface="Times New Roman" panose="02020603050405020304" pitchFamily="18" charset="0"/>
              </a:rPr>
              <a:t> </a:t>
            </a:r>
            <a:endParaRPr lang="ru-RU" altLang="ru-RU" sz="2400" b="1">
              <a:solidFill>
                <a:srgbClr val="21306A"/>
              </a:solidFill>
            </a:endParaRPr>
          </a:p>
        </p:txBody>
      </p:sp>
      <p:pic>
        <p:nvPicPr>
          <p:cNvPr id="18438" name="Picture 3" descr="DSC018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4724400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2250" y="333375"/>
            <a:ext cx="8675688" cy="2624138"/>
          </a:xfrm>
        </p:spPr>
        <p:txBody>
          <a:bodyPr/>
          <a:lstStyle/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dirty="0"/>
              <a:t>4</a:t>
            </a:r>
            <a:r>
              <a:rPr lang="ru-RU" sz="2000" dirty="0"/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наискосок обмотайте 5-6раз по одной диагонали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Затем –обмотайте по другой диагонали. Палочки не должны шататься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Оплетаем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палочку сверху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пропуская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(все остающиеся) хвостики под оплётку.</a:t>
            </a:r>
          </a:p>
          <a:p>
            <a:pPr marL="46037" indent="0">
              <a:buFont typeface="Georgia" panose="02040502050405020303" pitchFamily="18" charset="0"/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1773238"/>
            <a:ext cx="24098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95288" y="3725863"/>
            <a:ext cx="835342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</a:rPr>
              <a:t>7. Первый вид мандалы четырехлучевой  плетется по кругу.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</a:rPr>
              <a:t>Цвета меняем в зависимости от внутреннего состояния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</a:rPr>
              <a:t> (интуиции) или от значения цвета.</a:t>
            </a:r>
            <a:endParaRPr lang="ru-RU" altLang="ru-RU" sz="20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pic>
        <p:nvPicPr>
          <p:cNvPr id="19461" name="Picture 3" descr="IMG_20160429_143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4868863"/>
            <a:ext cx="2409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787400"/>
            <a:ext cx="2419350" cy="1809750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323850" y="260350"/>
            <a:ext cx="8670925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готовый вариант лечебной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мандалы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Осталось украсить бусинами.</a:t>
            </a:r>
          </a:p>
          <a:p>
            <a:pPr eaLnBrk="1" hangingPunct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2967038"/>
            <a:ext cx="80645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Для второго варианта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восьмилучевой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мандалы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надо сделать 2 заготовки из двух пар палочек аналогичным способом.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789363"/>
            <a:ext cx="24098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333375"/>
            <a:ext cx="8280400" cy="1366838"/>
          </a:xfrm>
        </p:spPr>
        <p:txBody>
          <a:bodyPr/>
          <a:lstStyle/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розетки. Совместив крест- накрест две заготовки, начинаем кропотливо, не торопясь обматывать палочки нитью по кругу другим цветом нити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4098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4213" y="3306763"/>
            <a:ext cx="78486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Добавляем другой цвет нити, продолжая оплетать каждую палочку сверху одним витком. Проверяем  правильность углов между палочками.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4416425"/>
            <a:ext cx="24193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476250"/>
            <a:ext cx="7677150" cy="1584325"/>
          </a:xfrm>
        </p:spPr>
        <p:txBody>
          <a:bodyPr/>
          <a:lstStyle/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Далее плетем сложным способом с определённым ритмом - ЧЕРЕЗ ДВЕ, получаем с изнанки ромб, а с лицевой стороны  4 луча звезды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6037" indent="0" algn="ctr">
              <a:buFont typeface="Georgia" panose="02040502050405020303" pitchFamily="18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с изнаночной стороны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1916113"/>
            <a:ext cx="24193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pic>
        <p:nvPicPr>
          <p:cNvPr id="22533" name="Picture 3" descr="IMG_20160429_1439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868863"/>
            <a:ext cx="234156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588" y="3705225"/>
            <a:ext cx="80660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Поправляем  квадраты относительно той плоскости, в которой продолжается плетение, и продолжаем наращивать круги столько раз сколько позволяет длина палочки или свое желание.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8313" y="333375"/>
            <a:ext cx="8280400" cy="3473450"/>
          </a:xfrm>
        </p:spPr>
        <p:txBody>
          <a:bodyPr/>
          <a:lstStyle/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13. Такими чередованиями заполняем всю поверхность, но хотя бы четверть для заключительного элемента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мандалы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- ПОЯС. Привязав нить к любой из палочек, идём от палочки к палочке, оплетая их подряд, по кругу, через верх.</a:t>
            </a:r>
          </a:p>
          <a:p>
            <a:pPr marL="46037" indent="0">
              <a:buFont typeface="Georgia" panose="02040502050405020303" pitchFamily="18" charset="0"/>
              <a:buNone/>
              <a:defRPr/>
            </a:pPr>
            <a:endParaRPr lang="ru-RU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773238"/>
            <a:ext cx="24193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8313" y="3733800"/>
            <a:ext cx="79089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Завязываем последнюю нить. Можно сделать из этой нити петлю, за которую можно будет подвесить изделие.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Окончательная отделка. 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743450"/>
            <a:ext cx="59753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512511" cy="1143000"/>
          </a:xfrm>
        </p:spPr>
        <p:txBody>
          <a:bodyPr/>
          <a:lstStyle/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Цель </a:t>
            </a:r>
            <a:r>
              <a:rPr lang="ru-RU" sz="3200" dirty="0" smtClean="0">
                <a:solidFill>
                  <a:schemeClr val="accent1"/>
                </a:solidFill>
              </a:rPr>
              <a:t>проекта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04850" y="1052513"/>
            <a:ext cx="8043863" cy="1368425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изготовить изделие 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Мандала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технике плетение из ниток.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850" y="2205038"/>
            <a:ext cx="8259763" cy="4462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+mn-cs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latin typeface="+mn-lt"/>
                <a:cs typeface="+mn-cs"/>
              </a:rPr>
              <a:t>•	</a:t>
            </a: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познакомиться с историей </a:t>
            </a:r>
            <a:r>
              <a:rPr lang="ru-RU" sz="2400" dirty="0" err="1">
                <a:solidFill>
                  <a:srgbClr val="003300"/>
                </a:solidFill>
                <a:latin typeface="+mn-lt"/>
                <a:cs typeface="+mn-cs"/>
              </a:rPr>
              <a:t>Мандалы</a:t>
            </a: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 в различных культурах мира;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•	узнать о влиянии на человека </a:t>
            </a:r>
            <a:r>
              <a:rPr lang="ru-RU" sz="2400" dirty="0" err="1">
                <a:solidFill>
                  <a:srgbClr val="003300"/>
                </a:solidFill>
                <a:latin typeface="+mn-lt"/>
                <a:cs typeface="+mn-cs"/>
              </a:rPr>
              <a:t>мандала</a:t>
            </a: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 –терапии;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•	изучить технологический процесс изготовления;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•	выполнить </a:t>
            </a:r>
            <a:r>
              <a:rPr lang="ru-RU" sz="2400" dirty="0" err="1">
                <a:solidFill>
                  <a:srgbClr val="003300"/>
                </a:solidFill>
                <a:latin typeface="+mn-lt"/>
                <a:cs typeface="+mn-cs"/>
              </a:rPr>
              <a:t>Мандалы</a:t>
            </a: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 в технике плетения из ниток и научить этому приему других;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•	выявить изменение настроения участников до применения </a:t>
            </a:r>
            <a:r>
              <a:rPr lang="ru-RU" sz="2400" dirty="0" err="1">
                <a:solidFill>
                  <a:srgbClr val="003300"/>
                </a:solidFill>
                <a:latin typeface="+mn-lt"/>
                <a:cs typeface="+mn-cs"/>
              </a:rPr>
              <a:t>мандала</a:t>
            </a: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-терапии и после;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3300"/>
                </a:solidFill>
                <a:latin typeface="+mn-lt"/>
                <a:cs typeface="+mn-cs"/>
              </a:rPr>
              <a:t>•	рассчитать себестоимость изделия.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3300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33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404813"/>
            <a:ext cx="7848600" cy="3475037"/>
          </a:xfrm>
        </p:spPr>
        <p:txBody>
          <a:bodyPr/>
          <a:lstStyle/>
          <a:p>
            <a:pPr marL="46037" indent="0" algn="ctr">
              <a:buFont typeface="Georgia" panose="02040502050405020303" pitchFamily="18" charset="0"/>
              <a:buNone/>
              <a:defRPr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Мандала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- оберег и лечебная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Мандала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готовы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4579" name="Picture 2" descr="C:\Users\Лизочка\Desktop\фото Даши мандала\IMG_20160504_144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1484313"/>
            <a:ext cx="4826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11925" cy="1143000"/>
          </a:xfrm>
        </p:spPr>
        <p:txBody>
          <a:bodyPr/>
          <a:lstStyle/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ru-RU" sz="3200" i="1" dirty="0">
                <a:effectLst/>
              </a:rPr>
              <a:t>Экономическое </a:t>
            </a:r>
            <a:r>
              <a:rPr lang="ru-RU" sz="3200" i="1" dirty="0" smtClean="0">
                <a:effectLst/>
              </a:rPr>
              <a:t>обоснование</a:t>
            </a:r>
            <a:endParaRPr lang="ru-RU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49275"/>
            <a:ext cx="7632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56075"/>
            <a:ext cx="82835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3"/>
          <p:cNvSpPr>
            <a:spLocks noChangeArrowheads="1"/>
          </p:cNvSpPr>
          <p:nvPr/>
        </p:nvSpPr>
        <p:spPr bwMode="auto">
          <a:xfrm>
            <a:off x="468313" y="3255963"/>
            <a:ext cx="85677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 изготовление мандалы из мотка пряжи одного цвета тратится в среднем 1/6 часть.Средняя цена 1 мотка акриловой пряжи «Акация» 36 рублей.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на один цвет уходит 36:6=6 рублей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332656"/>
            <a:ext cx="6400800" cy="648072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ru-RU" sz="3200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Экологическое </a:t>
            </a:r>
            <a:r>
              <a:rPr lang="ru-RU" sz="3200" b="1" i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обоснование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9125" y="1125538"/>
            <a:ext cx="82804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73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Акриловые нитки для вязания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синтетическая пряжа, податливый и невероятно мягкий материал,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волокна очень эластичные и крепкие.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окрашиваются в яркие цвета.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пряжа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неалергенна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производство не наносит вреда здоровью  и окружающей среде. </a:t>
            </a:r>
          </a:p>
        </p:txBody>
      </p:sp>
      <p:pic>
        <p:nvPicPr>
          <p:cNvPr id="26628" name="Picture 2" descr="C:\Users\Лизочка\Desktop\фото Даши мандала\IMG_20160429_143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292600"/>
            <a:ext cx="297338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73" y="188640"/>
            <a:ext cx="9073007" cy="1143000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Мастер-класс «Магическая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</a:rPr>
              <a:t>мандала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2 апреля 2016 года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492375"/>
            <a:ext cx="4100513" cy="3074988"/>
          </a:xfrm>
          <a:noFill/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49237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48872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i="1" dirty="0">
                <a:effectLst/>
              </a:rPr>
              <a:t>Применение </a:t>
            </a:r>
            <a:r>
              <a:rPr lang="ru-RU" sz="2400" i="1" dirty="0" err="1">
                <a:effectLst/>
              </a:rPr>
              <a:t>мандала</a:t>
            </a:r>
            <a:r>
              <a:rPr lang="ru-RU" sz="2400" i="1" dirty="0">
                <a:effectLst/>
              </a:rPr>
              <a:t>-терапии на </a:t>
            </a:r>
            <a:r>
              <a:rPr lang="ru-RU" sz="2400" i="1" dirty="0" smtClean="0">
                <a:effectLst/>
              </a:rPr>
              <a:t>практике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Результаты опроса участников мастер-класса</a:t>
            </a:r>
            <a:r>
              <a:rPr lang="ru-RU" sz="2400" dirty="0">
                <a:effectLst/>
              </a:rPr>
              <a:t>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по определению смены </a:t>
            </a:r>
            <a:r>
              <a:rPr lang="ru-RU" sz="2400" dirty="0">
                <a:effectLst/>
              </a:rPr>
              <a:t>настроения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sz="quarter" idx="13"/>
          </p:nvPr>
        </p:nvSpPr>
        <p:spPr>
          <a:xfrm>
            <a:off x="468313" y="1196975"/>
            <a:ext cx="8424862" cy="3887788"/>
          </a:xfrm>
        </p:spPr>
        <p:txBody>
          <a:bodyPr/>
          <a:lstStyle/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/>
              <a:t>В анкетировании приняли участие 7 учащихся и 4 родителя.  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Ваше </a:t>
            </a:r>
            <a:r>
              <a:rPr lang="ru-RU" sz="2000" dirty="0">
                <a:solidFill>
                  <a:srgbClr val="C00000"/>
                </a:solidFill>
              </a:rPr>
              <a:t>настроение до работы</a:t>
            </a:r>
            <a:r>
              <a:rPr lang="ru-RU" sz="2000" dirty="0" smtClean="0">
                <a:solidFill>
                  <a:srgbClr val="C00000"/>
                </a:solidFill>
              </a:rPr>
              <a:t>?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/>
              <a:t>40% -участников были взволнованы,  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/>
              <a:t>30% - настроение было хорошим, спокойным,   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/>
              <a:t>30% - отметили настроение грустным</a:t>
            </a:r>
            <a:endParaRPr lang="ru-RU" sz="2000" dirty="0"/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>
                <a:solidFill>
                  <a:srgbClr val="C00000"/>
                </a:solidFill>
              </a:rPr>
              <a:t>Ваше настроение после выполнения работы?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/>
              <a:t>80% - настроение стало </a:t>
            </a:r>
            <a:r>
              <a:rPr lang="ru-RU" sz="2000" dirty="0"/>
              <a:t>спокойным, уравновешенным, </a:t>
            </a:r>
            <a:endParaRPr lang="ru-RU" sz="2000" dirty="0" smtClean="0"/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000" dirty="0" smtClean="0"/>
              <a:t>20</a:t>
            </a:r>
            <a:r>
              <a:rPr lang="ru-RU" sz="2000" dirty="0"/>
              <a:t>% - радостное.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dirty="0"/>
              <a:t> 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dirty="0"/>
              <a:t> 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dirty="0"/>
              <a:t> 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dirty="0"/>
              <a:t> </a:t>
            </a:r>
          </a:p>
          <a:p>
            <a:pPr eaLnBrk="1" hangingPunct="1">
              <a:defRPr/>
            </a:pPr>
            <a:endParaRPr lang="ru-RU" altLang="ru-RU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309562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333375"/>
            <a:ext cx="7894637" cy="3473450"/>
          </a:xfrm>
        </p:spPr>
        <p:txBody>
          <a:bodyPr/>
          <a:lstStyle/>
          <a:p>
            <a:pPr marL="46037" indent="0" algn="ctr">
              <a:buFont typeface="Georgia" panose="02040502050405020303" pitchFamily="18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Заключение</a:t>
            </a: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работе над проектом мы  научились создавать изделия из ниток - </a:t>
            </a:r>
            <a:r>
              <a:rPr lang="ru-RU" dirty="0" err="1">
                <a:solidFill>
                  <a:srgbClr val="731919"/>
                </a:solidFill>
              </a:rPr>
              <a:t>Мандалы</a:t>
            </a:r>
            <a:r>
              <a:rPr lang="ru-RU" dirty="0">
                <a:solidFill>
                  <a:srgbClr val="731919"/>
                </a:solidFill>
              </a:rPr>
              <a:t>. </a:t>
            </a:r>
            <a:endParaRPr lang="ru-RU" dirty="0" smtClean="0">
              <a:solidFill>
                <a:srgbClr val="731919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Плетение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Мандалы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из ниток очень необычное, интересное и увлекательное занятие, благодаря которому мы стали усидчивы, терпеливы.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Работа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цветными нитками  прививает эстетический вкус и развивает творческие способности.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процессе плетения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Мандалы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мы «вложили в нее» смысл, то есть сделали ее  целебной и защитной в качестве оберега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результате кропотливого труда из ниток, получилось настоящее произведение искусства.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Выполненные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работы теперь  радуют наших близких дома.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064895" cy="1143000"/>
          </a:xfrm>
        </p:spPr>
        <p:txBody>
          <a:bodyPr/>
          <a:lstStyle/>
          <a:p>
            <a:pPr marL="0" indent="0" eaLnBrk="1" hangingPunct="1">
              <a:buFont typeface="Georgia" panose="02040502050405020303" pitchFamily="18" charset="0"/>
              <a:buNone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Любви вам и гармонии!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60350"/>
            <a:ext cx="5689600" cy="4338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260648"/>
            <a:ext cx="6408712" cy="864096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Что такое </a:t>
            </a:r>
            <a:r>
              <a:rPr lang="ru-RU" sz="3200" dirty="0" err="1" smtClean="0">
                <a:solidFill>
                  <a:srgbClr val="C00000"/>
                </a:solidFill>
              </a:rPr>
              <a:t>мандала</a:t>
            </a:r>
            <a:r>
              <a:rPr lang="ru-RU" sz="3200" dirty="0" smtClean="0">
                <a:solidFill>
                  <a:srgbClr val="C00000"/>
                </a:solidFill>
              </a:rPr>
              <a:t>?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750" y="1052513"/>
            <a:ext cx="7829550" cy="3600450"/>
          </a:xfrm>
        </p:spPr>
        <p:txBody>
          <a:bodyPr>
            <a:normAutofit fontScale="92500"/>
          </a:bodyPr>
          <a:lstStyle/>
          <a:p>
            <a:pPr marL="46037" indent="0" algn="just" eaLnBrk="1" hangingPunct="1">
              <a:buFont typeface="Georgia" panose="02040502050405020303" pitchFamily="18" charset="0"/>
              <a:buNone/>
              <a:defRPr/>
            </a:pPr>
            <a:r>
              <a:rPr lang="ru-RU" sz="3600" b="1" dirty="0" smtClean="0">
                <a:solidFill>
                  <a:srgbClr val="00B050"/>
                </a:solidFill>
              </a:rPr>
              <a:t>Мандала</a:t>
            </a:r>
            <a:r>
              <a:rPr lang="ru-RU" b="1" dirty="0" smtClean="0"/>
              <a:t> – в переводе с санскрита (древний литературный язык)  обозначает </a:t>
            </a:r>
            <a:r>
              <a:rPr lang="ru-RU" b="1" dirty="0" smtClean="0">
                <a:solidFill>
                  <a:srgbClr val="C00000"/>
                </a:solidFill>
              </a:rPr>
              <a:t>«круг». </a:t>
            </a:r>
            <a:r>
              <a:rPr lang="ru-RU" b="1" dirty="0" smtClean="0"/>
              <a:t>То есть это рисунок, состоящий из кругов, или вписанный в круг.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b="1" dirty="0" smtClean="0"/>
              <a:t>   В различных других традициях это же слово обозначает – колесо, венец, вращение, круговорот, хоровод, танец, кольцо, ритм, ритуал, молитва...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b="1" dirty="0" smtClean="0"/>
              <a:t>   Это рисунок, в котором есть некое важное содержание, послание, идея, душа, зерно, суть.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b="1" dirty="0" smtClean="0"/>
              <a:t>  Придумана 3000 лет назад монахами на севере Индии.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37063"/>
            <a:ext cx="216058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064896" cy="114300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Мандала  в разных мировых культурах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sz="quarter" idx="13"/>
          </p:nvPr>
        </p:nvSpPr>
        <p:spPr>
          <a:xfrm>
            <a:off x="468313" y="908050"/>
            <a:ext cx="8135937" cy="3475038"/>
          </a:xfrm>
        </p:spPr>
        <p:txBody>
          <a:bodyPr/>
          <a:lstStyle/>
          <a:p>
            <a:pPr marL="722313" indent="-676275" eaLnBrk="1" hangingPunct="1"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У индейцев Центральной и Южной Америки они называются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- Око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Бога.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22313" indent="-676275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В Тибете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нитяную </a:t>
            </a:r>
            <a:r>
              <a:rPr lang="ru-RU" alt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Мандалу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называют 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Намка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. Её плетут монахи по особым канонам, согласно дате рождения человека.</a:t>
            </a:r>
          </a:p>
          <a:p>
            <a:pPr marL="722313" indent="-676275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 В  древнеславянской культуре  они назывались – «Божье око» или «Солнечный символ». </a:t>
            </a:r>
          </a:p>
          <a:p>
            <a:pPr marL="722313" indent="-676275" eaLnBrk="1" hangingPunct="1">
              <a:buFont typeface="Wingdings" panose="05000000000000000000" pitchFamily="2" charset="2"/>
              <a:buChar char="Ø"/>
              <a:defRPr/>
            </a:pPr>
            <a:endParaRPr lang="ru-RU" altLang="ru-RU" sz="2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652963"/>
            <a:ext cx="27876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382" y="260648"/>
            <a:ext cx="7560840" cy="187220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Понятие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</a:rPr>
              <a:t>Мандала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введено в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психотерапию  </a:t>
            </a:r>
            <a:r>
              <a:rPr lang="ru-RU" sz="3200" dirty="0">
                <a:solidFill>
                  <a:srgbClr val="C00000"/>
                </a:solidFill>
              </a:rPr>
              <a:t>Карлом Густавом Юнгом </a:t>
            </a:r>
            <a:r>
              <a:rPr lang="ru-RU" sz="3200" dirty="0" smtClean="0">
                <a:solidFill>
                  <a:srgbClr val="C00000"/>
                </a:solidFill>
              </a:rPr>
              <a:t>в начале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20 века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08275"/>
            <a:ext cx="575151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4"/>
          <p:cNvSpPr>
            <a:spLocks noGrp="1" noChangeArrowheads="1"/>
          </p:cNvSpPr>
          <p:nvPr>
            <p:ph type="title"/>
          </p:nvPr>
        </p:nvSpPr>
        <p:spPr>
          <a:xfrm>
            <a:off x="971600" y="188640"/>
            <a:ext cx="8172400" cy="864096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en-US" alt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Роль</a:t>
            </a:r>
            <a:r>
              <a:rPr lang="en-US" alt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цвета</a:t>
            </a:r>
            <a:r>
              <a:rPr lang="en-US" altLang="en-US" sz="3200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en-US" alt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мандале</a:t>
            </a:r>
            <a:endParaRPr lang="en-US" altLang="en-US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243" name="Rectangle 116"/>
          <p:cNvSpPr>
            <a:spLocks noChangeArrowheads="1"/>
          </p:cNvSpPr>
          <p:nvPr>
            <p:ph idx="4294967295"/>
          </p:nvPr>
        </p:nvSpPr>
        <p:spPr>
          <a:xfrm>
            <a:off x="250825" y="981075"/>
            <a:ext cx="8686800" cy="5183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C00000"/>
                </a:solidFill>
                <a:cs typeface="方正姚体"/>
              </a:rPr>
              <a:t>В мандале нет плохих цветов</a:t>
            </a:r>
            <a:r>
              <a:rPr lang="ru-RU" altLang="zh-CN" sz="2400" b="1" i="1" smtClean="0">
                <a:solidFill>
                  <a:srgbClr val="C00000"/>
                </a:solidFill>
                <a:cs typeface="方正姚体"/>
              </a:rPr>
              <a:t>!</a:t>
            </a:r>
            <a:endParaRPr lang="zh-CN" altLang="zh-CN" smtClean="0"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000000"/>
                </a:solidFill>
                <a:cs typeface="方正姚体"/>
              </a:rPr>
              <a:t>Черный –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перерождение, пустота, изначальный хаос</a:t>
            </a:r>
            <a:endParaRPr lang="zh-CN" altLang="zh-CN" smtClean="0"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FFFF"/>
                </a:solidFill>
                <a:cs typeface="方正姚体"/>
              </a:rPr>
              <a:t>Белый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чистота, невинность, спокойствие, духовное просветление </a:t>
            </a:r>
            <a:endParaRPr lang="zh-CN" altLang="zh-CN" smtClean="0"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7F7F7F"/>
                </a:solidFill>
                <a:cs typeface="方正姚体"/>
              </a:rPr>
              <a:t>Серый –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внутренняя печаль, нехватка чувств</a:t>
            </a:r>
            <a:endParaRPr lang="zh-CN" altLang="zh-CN" sz="2400" b="1" i="1" smtClean="0">
              <a:solidFill>
                <a:srgbClr val="7F7F7F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603A14"/>
                </a:solidFill>
                <a:cs typeface="方正姚体"/>
              </a:rPr>
              <a:t>Коричневый –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плодородие земли, корни, домашний уют</a:t>
            </a:r>
            <a:endParaRPr lang="zh-CN" altLang="zh-CN" sz="2400" b="1" i="1" smtClean="0">
              <a:solidFill>
                <a:srgbClr val="603A14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0000"/>
                </a:solidFill>
                <a:cs typeface="方正姚体"/>
              </a:rPr>
              <a:t>Красный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жизнь, огонь, кровь, сила, энергия</a:t>
            </a:r>
            <a:endParaRPr lang="zh-CN" altLang="zh-CN" sz="2400" b="1" i="1" smtClean="0">
              <a:solidFill>
                <a:srgbClr val="FF000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E76FCD"/>
                </a:solidFill>
                <a:cs typeface="方正姚体"/>
              </a:rPr>
              <a:t>Розовый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 – юность, пробуждение любви, здоровье, чистота</a:t>
            </a:r>
            <a:endParaRPr lang="zh-CN" altLang="zh-CN" sz="2400" b="1" i="1" smtClean="0">
              <a:solidFill>
                <a:srgbClr val="E76FCD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C000"/>
                </a:solidFill>
                <a:cs typeface="方正姚体"/>
              </a:rPr>
              <a:t>Оранжевый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плодородия, уюта, творчество</a:t>
            </a:r>
            <a:endParaRPr lang="zh-CN" altLang="zh-CN" sz="2400" b="1" i="1" smtClean="0">
              <a:solidFill>
                <a:srgbClr val="FFC00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FFFF00"/>
                </a:solidFill>
                <a:cs typeface="方正姚体"/>
              </a:rPr>
              <a:t>Желтый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-  солнце, победа, богатство, радость</a:t>
            </a:r>
            <a:endParaRPr lang="zh-CN" altLang="zh-CN" sz="2400" b="1" i="1" smtClean="0">
              <a:solidFill>
                <a:srgbClr val="FFFF0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0070C0"/>
                </a:solidFill>
                <a:cs typeface="方正姚体"/>
              </a:rPr>
              <a:t>Синий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неба, воды, развитый ум </a:t>
            </a:r>
            <a:endParaRPr lang="zh-CN" altLang="zh-CN" sz="2400" b="1" i="1" smtClean="0">
              <a:solidFill>
                <a:srgbClr val="0070C0"/>
              </a:solidFill>
              <a:cs typeface="方正姚体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zh-CN" altLang="zh-CN" sz="2400" b="1" i="1" smtClean="0">
                <a:solidFill>
                  <a:srgbClr val="00B050"/>
                </a:solidFill>
                <a:cs typeface="方正姚体"/>
              </a:rPr>
              <a:t>Зеленый </a:t>
            </a:r>
            <a:r>
              <a:rPr lang="zh-CN" altLang="zh-CN" sz="2400" i="1" smtClean="0">
                <a:solidFill>
                  <a:srgbClr val="000000"/>
                </a:solidFill>
                <a:cs typeface="方正姚体"/>
              </a:rPr>
              <a:t>– цвет природы, леса, живой зелени, гармонии </a:t>
            </a:r>
            <a:endParaRPr lang="zh-CN" altLang="zh-CN" sz="2400" b="1" i="1" smtClean="0">
              <a:solidFill>
                <a:srgbClr val="00B05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zh-CN" sz="2400" b="1" i="1" smtClean="0">
              <a:solidFill>
                <a:srgbClr val="C00000"/>
              </a:solidFill>
              <a:cs typeface="方正姚体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84213"/>
            <a:ext cx="3660775" cy="2128837"/>
          </a:xfr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35013"/>
            <a:ext cx="2105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2978150"/>
            <a:ext cx="41497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172400" cy="864096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en-US" sz="3200" dirty="0" smtClean="0">
                <a:solidFill>
                  <a:schemeClr val="accent1">
                    <a:lumMod val="50000"/>
                  </a:schemeClr>
                </a:solidFill>
              </a:rPr>
              <a:t>Разработка идей</a:t>
            </a:r>
            <a:endParaRPr lang="en-US" altLang="en-US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395288" y="5129213"/>
            <a:ext cx="85693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Познакомившись с искусством «Мандала-терапия»,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решили изготовить две мандалы:</a:t>
            </a: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solidFill>
                  <a:srgbClr val="21306A"/>
                </a:solidFill>
              </a:rPr>
              <a:t>Мандала- оберег и лечебная Мандала </a:t>
            </a:r>
            <a:endParaRPr lang="ru-RU" altLang="ru-RU" sz="24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511925" cy="1143000"/>
          </a:xfrm>
        </p:spPr>
        <p:txBody>
          <a:bodyPr/>
          <a:lstStyle/>
          <a:p>
            <a:pPr marL="0" indent="0" eaLnBrk="1" hangingPunct="1">
              <a:buFont typeface="Georgia" panose="02040502050405020303" pitchFamily="18" charset="0"/>
              <a:buNone/>
              <a:defRPr/>
            </a:pPr>
            <a:r>
              <a:rPr lang="ru-RU" sz="3200" dirty="0" smtClean="0"/>
              <a:t>Применение </a:t>
            </a:r>
            <a:r>
              <a:rPr lang="ru-RU" sz="3200" dirty="0" err="1" smtClean="0"/>
              <a:t>мандалы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750" y="1125538"/>
            <a:ext cx="8964613" cy="3475037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Целебные - лечат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Защитные - оберегают</a:t>
            </a:r>
          </a:p>
          <a:p>
            <a:pPr marL="46037" indent="0" eaLnBrk="1" hangingPunct="1">
              <a:buFont typeface="Georgia" panose="02040502050405020303" pitchFamily="18" charset="0"/>
              <a:buNone/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74950"/>
            <a:ext cx="59753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3738"/>
            <a:ext cx="6335713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4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172400" cy="864096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en-US" sz="2800" dirty="0" smtClean="0">
                <a:solidFill>
                  <a:schemeClr val="accent1">
                    <a:lumMod val="50000"/>
                  </a:schemeClr>
                </a:solidFill>
              </a:rPr>
              <a:t>Схема обдумывания</a:t>
            </a:r>
            <a:endParaRPr lang="en-US" altLang="en-US" sz="2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589</TotalTime>
  <Words>1768</Words>
  <Application>Microsoft Office PowerPoint</Application>
  <PresentationFormat>Экран (4:3)</PresentationFormat>
  <Paragraphs>149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Trebuchet MS</vt:lpstr>
      <vt:lpstr>Arial</vt:lpstr>
      <vt:lpstr>Georgia</vt:lpstr>
      <vt:lpstr>Calibri</vt:lpstr>
      <vt:lpstr>Wingdings</vt:lpstr>
      <vt:lpstr>方正姚体</vt:lpstr>
      <vt:lpstr>Wingdings 2</vt:lpstr>
      <vt:lpstr>Times New Roman</vt:lpstr>
      <vt:lpstr>Воздушный поток</vt:lpstr>
      <vt:lpstr>Мандала – терапия.  Изготовление мандалы в технике плетения из ниток.</vt:lpstr>
      <vt:lpstr>Цель проекта</vt:lpstr>
      <vt:lpstr>Что такое мандала?</vt:lpstr>
      <vt:lpstr>Мандала  в разных мировых культурах</vt:lpstr>
      <vt:lpstr>Понятие «Мандала»  введено в психотерапию  Карлом Густавом Юнгом в начале 20 века</vt:lpstr>
      <vt:lpstr>Роль цвета в мандале</vt:lpstr>
      <vt:lpstr>Разработка идей</vt:lpstr>
      <vt:lpstr>Применение мандалы</vt:lpstr>
      <vt:lpstr>Схема обдумывания</vt:lpstr>
      <vt:lpstr>Презентация PowerPoint</vt:lpstr>
      <vt:lpstr>Роль цвета в мандале</vt:lpstr>
      <vt:lpstr>Соблюдение техники безопасности  при работе с ножницами </vt:lpstr>
      <vt:lpstr>Презентация PowerPoint</vt:lpstr>
      <vt:lpstr>Технология изготовления   Мандала- оберег и лечебная Мандала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Экономическое обоснование</vt:lpstr>
      <vt:lpstr>Презентация PowerPoint</vt:lpstr>
      <vt:lpstr>Мастер-класс «Магическая мандала»  2 апреля 2016 года</vt:lpstr>
      <vt:lpstr>Применение мандала-терапии на практике Результаты опроса участников мастер-класса  по определению смены настроения </vt:lpstr>
      <vt:lpstr>Презентация PowerPoint</vt:lpstr>
      <vt:lpstr>Любви вам и гармонии!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Мандала – терапия и ее влияние на эмоциональное состояние человека</dc:title>
  <dc:creator>Лизочка</dc:creator>
  <cp:lastModifiedBy>Для видео</cp:lastModifiedBy>
  <cp:revision>34</cp:revision>
  <dcterms:created xsi:type="dcterms:W3CDTF">2016-04-13T18:12:49Z</dcterms:created>
  <dcterms:modified xsi:type="dcterms:W3CDTF">2016-10-28T05:02:03Z</dcterms:modified>
</cp:coreProperties>
</file>