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71" r:id="rId2"/>
    <p:sldId id="272" r:id="rId3"/>
    <p:sldId id="274" r:id="rId4"/>
    <p:sldId id="279" r:id="rId5"/>
    <p:sldId id="276" r:id="rId6"/>
    <p:sldId id="277" r:id="rId7"/>
    <p:sldId id="278" r:id="rId8"/>
    <p:sldId id="27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CEC4D3-9D57-4C15-AEB0-6A68F6D32E9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185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F4CD3-8921-4E15-B89E-CB5311DCE5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624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70039-439E-49DB-B109-C7CA3D83D8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356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2EDEE-02AB-4EC9-8459-5FD6126D87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134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73A47-47EB-4F5C-8A70-E89B9D37B5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915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E0FDD-A0E5-4EC9-9A64-3DB1E53290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442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1EC6C-E5FB-438C-ABEB-EAE68FF047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331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72B01-023A-45DB-8573-FE62AE3407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72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A46FA4-04FC-4273-BFF0-ABE73CEAF9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152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82AD5-D8AE-4422-8B1A-58400507C5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999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80F58-1B31-45CF-BFEF-0B5B4E22B0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402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FFB9FE07-463A-4BC1-8EFE-3B1C3C6EA48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sz="4000" smtClean="0">
                <a:solidFill>
                  <a:schemeClr val="hlink"/>
                </a:solidFill>
              </a:rPr>
              <a:t/>
            </a:r>
            <a:br>
              <a:rPr lang="ru-RU" altLang="ru-RU" sz="4000" smtClean="0">
                <a:solidFill>
                  <a:schemeClr val="hlink"/>
                </a:solidFill>
              </a:rPr>
            </a:br>
            <a:r>
              <a:rPr lang="ru-RU" altLang="ru-RU" sz="4000" smtClean="0">
                <a:solidFill>
                  <a:schemeClr val="hlink"/>
                </a:solidFill>
              </a:rPr>
              <a:t/>
            </a:r>
            <a:br>
              <a:rPr lang="ru-RU" altLang="ru-RU" sz="4000" smtClean="0">
                <a:solidFill>
                  <a:schemeClr val="hlink"/>
                </a:solidFill>
              </a:rPr>
            </a:br>
            <a:r>
              <a:rPr lang="ru-RU" altLang="ru-RU" sz="4000" smtClean="0">
                <a:solidFill>
                  <a:schemeClr val="hlink"/>
                </a:solidFill>
              </a:rPr>
              <a:t/>
            </a:r>
            <a:br>
              <a:rPr lang="ru-RU" altLang="ru-RU" sz="4000" smtClean="0">
                <a:solidFill>
                  <a:schemeClr val="hlink"/>
                </a:solidFill>
              </a:rPr>
            </a:br>
            <a:r>
              <a:rPr lang="ru-RU" altLang="ru-RU" sz="4000" smtClean="0">
                <a:solidFill>
                  <a:schemeClr val="hlink"/>
                </a:solidFill>
              </a:rPr>
              <a:t/>
            </a:r>
            <a:br>
              <a:rPr lang="ru-RU" altLang="ru-RU" sz="4000" smtClean="0">
                <a:solidFill>
                  <a:schemeClr val="hlink"/>
                </a:solidFill>
              </a:rPr>
            </a:br>
            <a:r>
              <a:rPr lang="ru-RU" altLang="ru-RU" sz="4000" smtClean="0">
                <a:solidFill>
                  <a:schemeClr val="hlink"/>
                </a:solidFill>
              </a:rPr>
              <a:t/>
            </a:r>
            <a:br>
              <a:rPr lang="ru-RU" altLang="ru-RU" sz="4000" smtClean="0">
                <a:solidFill>
                  <a:schemeClr val="hlink"/>
                </a:solidFill>
              </a:rPr>
            </a:br>
            <a:r>
              <a:rPr lang="ru-RU" altLang="ru-RU" sz="4000" smtClean="0">
                <a:solidFill>
                  <a:schemeClr val="hlink"/>
                </a:solidFill>
              </a:rPr>
              <a:t/>
            </a:r>
            <a:br>
              <a:rPr lang="ru-RU" altLang="ru-RU" sz="4000" smtClean="0">
                <a:solidFill>
                  <a:schemeClr val="hlink"/>
                </a:solidFill>
              </a:rPr>
            </a:br>
            <a:r>
              <a:rPr lang="ru-RU" altLang="ru-RU" sz="4000" smtClean="0">
                <a:solidFill>
                  <a:schemeClr val="hlink"/>
                </a:solidFill>
              </a:rPr>
              <a:t>Модель взаимодействия специалистов с родителями детей с ОВЗ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ru-RU" altLang="ru-RU" sz="2800" smtClean="0"/>
          </a:p>
          <a:p>
            <a:pPr eaLnBrk="1" hangingPunct="1">
              <a:buFontTx/>
              <a:buNone/>
              <a:defRPr/>
            </a:pPr>
            <a:endParaRPr lang="ru-RU" altLang="ru-RU" sz="2800" smtClean="0"/>
          </a:p>
          <a:p>
            <a:pPr eaLnBrk="1" hangingPunct="1">
              <a:buFontTx/>
              <a:buNone/>
              <a:defRPr/>
            </a:pPr>
            <a:endParaRPr lang="ru-RU" altLang="ru-RU" sz="2800" smtClean="0"/>
          </a:p>
          <a:p>
            <a:pPr eaLnBrk="1" hangingPunct="1">
              <a:buFontTx/>
              <a:buNone/>
              <a:defRPr/>
            </a:pPr>
            <a:endParaRPr lang="ru-RU" altLang="ru-RU" sz="2800" smtClean="0"/>
          </a:p>
          <a:p>
            <a:pPr eaLnBrk="1" hangingPunct="1">
              <a:buFontTx/>
              <a:buNone/>
              <a:defRPr/>
            </a:pPr>
            <a:endParaRPr lang="ru-RU" altLang="ru-RU" sz="2800" smtClean="0"/>
          </a:p>
          <a:p>
            <a:pPr eaLnBrk="1" hangingPunct="1">
              <a:buFontTx/>
              <a:buNone/>
              <a:defRPr/>
            </a:pPr>
            <a:endParaRPr lang="ru-RU" altLang="ru-RU" sz="2800" smtClean="0"/>
          </a:p>
          <a:p>
            <a:pPr eaLnBrk="1" hangingPunct="1">
              <a:buFontTx/>
              <a:buNone/>
              <a:defRPr/>
            </a:pPr>
            <a:r>
              <a:rPr lang="ru-RU" altLang="ru-RU" sz="2800" smtClean="0"/>
              <a:t>						</a:t>
            </a:r>
            <a:r>
              <a:rPr lang="ru-RU" altLang="ru-RU" sz="2800" smtClean="0">
                <a:solidFill>
                  <a:schemeClr val="hlink"/>
                </a:solidFill>
              </a:rPr>
              <a:t>Логинова Е.А 						педагог-психолог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92100"/>
            <a:ext cx="7696200" cy="241300"/>
          </a:xfrm>
        </p:spPr>
        <p:txBody>
          <a:bodyPr/>
          <a:lstStyle/>
          <a:p>
            <a:pPr eaLnBrk="1" hangingPunct="1">
              <a:defRPr/>
            </a:pPr>
            <a:endParaRPr lang="ru-RU" altLang="ru-RU" sz="40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800" smtClean="0"/>
              <a:t>		Рождение ребенка с нарушениями в развитии всегда является огромным стрессом для родителей.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800" smtClean="0"/>
              <a:t>		Выделяют четыре фазы развития данного стрессового состояния: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800" smtClean="0"/>
              <a:t>1. «Шок».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800" smtClean="0"/>
              <a:t>2. Развитие неадекватного отношения к дефекту.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800" smtClean="0"/>
              <a:t>3. Частичное осознание дефекта ребенка.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800" smtClean="0"/>
              <a:t>4. Развитие социально-психологической адаптации к дефекту ребенка всех членов семьи.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ru-RU" altLang="ru-RU" smtClean="0"/>
              <a:t>		</a:t>
            </a:r>
          </a:p>
          <a:p>
            <a:pPr marL="609600" indent="-609600" algn="ctr" eaLnBrk="1" hangingPunct="1">
              <a:buFontTx/>
              <a:buAutoNum type="arabicPeriod"/>
              <a:defRPr/>
            </a:pPr>
            <a:r>
              <a:rPr lang="ru-RU" altLang="ru-RU" sz="2000" b="1" smtClean="0"/>
              <a:t>родители являются участниками образовательного процесса: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altLang="ru-RU" sz="2000" smtClean="0"/>
              <a:t> - индивидуальные занятия с ребенком;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altLang="ru-RU" sz="2000" smtClean="0"/>
              <a:t>- консультации, которые могут проходить, как в индивидуальной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altLang="ru-RU" sz="2000" smtClean="0"/>
              <a:t> форме, так и в малых группах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  <a:defRPr/>
            </a:pPr>
            <a:endParaRPr lang="ru-RU" altLang="ru-RU" sz="2000" smtClean="0"/>
          </a:p>
          <a:p>
            <a:pPr eaLnBrk="1" hangingPunct="1">
              <a:buFontTx/>
              <a:buChar char="-"/>
              <a:defRPr/>
            </a:pPr>
            <a:r>
              <a:rPr lang="ru-RU" altLang="ru-RU" sz="2000" smtClean="0"/>
              <a:t>проведение совместных праздников и мероприятий;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000" smtClean="0"/>
              <a:t>оформление для родителей специальных информационных стендов.</a:t>
            </a:r>
          </a:p>
          <a:p>
            <a:pPr eaLnBrk="1" hangingPunct="1">
              <a:defRPr/>
            </a:pPr>
            <a:endParaRPr lang="ru-RU" altLang="ru-RU" sz="2000" smtClean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 flipV="1">
            <a:off x="762000" y="1462088"/>
            <a:ext cx="3581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altLang="ru-RU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3200" smtClean="0"/>
              <a:t>Родители детей с ОВЗ очень часто испытывают затруднения в выстраивании взаимодействия со своими детьми. Задача специалистов обучить родителей способам взаимодействия с малышами.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795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smtClean="0"/>
              <a:t>2.  родители как участники взаимодействия с детьми дошкольного возраста.</a:t>
            </a:r>
            <a:r>
              <a:rPr lang="ru-RU" altLang="ru-RU" sz="4000" smtClean="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ru-RU" altLang="ru-RU" sz="2000" smtClean="0"/>
              <a:t>семинары «Развивающие игры и  игрушки - своими руками»;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000" smtClean="0"/>
              <a:t>«родительские собрания «Подготовка к школе детей с ОВЗ»;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000" smtClean="0"/>
              <a:t>тренинги;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000" smtClean="0"/>
              <a:t>кружки (фитбол, аппликация из текстиля);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000" smtClean="0"/>
              <a:t>конкурсы;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000" smtClean="0"/>
              <a:t>совместные праздники и мероприятия.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5943600" cy="10033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000" smtClean="0"/>
              <a:t>3. родители как участники терапевтического воздействия.</a:t>
            </a:r>
            <a:r>
              <a:rPr lang="ru-RU" altLang="ru-RU" sz="4000" smtClean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altLang="ru-RU" sz="1800" smtClean="0"/>
              <a:t>	</a:t>
            </a:r>
          </a:p>
          <a:p>
            <a:pPr eaLnBrk="1" hangingPunct="1">
              <a:buFontTx/>
              <a:buNone/>
              <a:defRPr/>
            </a:pPr>
            <a:endParaRPr lang="ru-RU" altLang="ru-RU" sz="1800" smtClean="0"/>
          </a:p>
          <a:p>
            <a:pPr eaLnBrk="1" hangingPunct="1">
              <a:buFontTx/>
              <a:buNone/>
              <a:defRPr/>
            </a:pPr>
            <a:r>
              <a:rPr lang="ru-RU" altLang="ru-RU" sz="1800" smtClean="0"/>
              <a:t>		Родители очень часто испытывают личностные проблемы от того, что их ребенок «особый». Им необходима психологическая помощь. Это также могут быть индивидуальные консультации, беседы, тренинги, направленные на личностную помощь родителям.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838200" y="1676400"/>
            <a:ext cx="7543800" cy="2014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Благодарим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2065</TotalTime>
  <Words>74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Tahoma</vt:lpstr>
      <vt:lpstr>Arial</vt:lpstr>
      <vt:lpstr>Wingdings</vt:lpstr>
      <vt:lpstr>Calibri</vt:lpstr>
      <vt:lpstr>Океан</vt:lpstr>
      <vt:lpstr>      Модель взаимодействия специалистов с родителями детей с ОВЗ</vt:lpstr>
      <vt:lpstr>Презентация PowerPoint</vt:lpstr>
      <vt:lpstr>Презентация PowerPoint</vt:lpstr>
      <vt:lpstr>Презентация PowerPoint</vt:lpstr>
      <vt:lpstr>       Родители детей с ОВЗ очень часто испытывают затруднения в выстраивании взаимодействия со своими детьми. Задача специалистов обучить родителей способам взаимодействия с малышами.</vt:lpstr>
      <vt:lpstr>2.  родители как участники взаимодействия с детьми дошкольного возраста. </vt:lpstr>
      <vt:lpstr>3. родители как участники терапевтического воздействия.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ук</dc:creator>
  <cp:lastModifiedBy>Perceptron</cp:lastModifiedBy>
  <cp:revision>15</cp:revision>
  <cp:lastPrinted>1601-01-01T00:00:00Z</cp:lastPrinted>
  <dcterms:created xsi:type="dcterms:W3CDTF">2015-04-08T06:47:37Z</dcterms:created>
  <dcterms:modified xsi:type="dcterms:W3CDTF">2016-05-23T06:38:00Z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