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4" r:id="rId3"/>
    <p:sldId id="302" r:id="rId4"/>
    <p:sldId id="307" r:id="rId5"/>
    <p:sldId id="310" r:id="rId6"/>
    <p:sldId id="407" r:id="rId7"/>
    <p:sldId id="408" r:id="rId8"/>
    <p:sldId id="409" r:id="rId9"/>
    <p:sldId id="423" r:id="rId10"/>
    <p:sldId id="395" r:id="rId11"/>
    <p:sldId id="410" r:id="rId12"/>
    <p:sldId id="421" r:id="rId13"/>
    <p:sldId id="411" r:id="rId14"/>
    <p:sldId id="424" r:id="rId15"/>
    <p:sldId id="425" r:id="rId16"/>
    <p:sldId id="426" r:id="rId17"/>
    <p:sldId id="427" r:id="rId18"/>
    <p:sldId id="428" r:id="rId19"/>
    <p:sldId id="412" r:id="rId20"/>
    <p:sldId id="413" r:id="rId21"/>
    <p:sldId id="414" r:id="rId22"/>
    <p:sldId id="394" r:id="rId23"/>
    <p:sldId id="429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7" autoAdjust="0"/>
  </p:normalViewPr>
  <p:slideViewPr>
    <p:cSldViewPr>
      <p:cViewPr varScale="1">
        <p:scale>
          <a:sx n="100" d="100"/>
          <a:sy n="100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DDD6-EFEC-490E-9699-817FCB0FBA3A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73F95-45BC-46D7-8CDD-E58F9314D5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635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4661C-3EBA-476A-9B33-15ED1338BB66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1FAC3-8717-453C-B024-BA60667A19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876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3F45-424E-4F00-8F8E-93C16FF2AC1D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7269-6FD5-4D42-AE35-A8311471C4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221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99E4-4348-40F4-B88C-2D59AA642087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234EC-24A6-4801-83E2-28DCB8B0C1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2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5D6A3-3CDE-4B5C-AAFE-6C834CE9A063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B0EE-42F6-4749-A1AD-F6264E7749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241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4120-42F2-4A59-A54B-6DF180845599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8F72C-8879-4564-BE25-E98FCBB86A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302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1EF1-B6AE-43FB-9F6A-E2FC23996B05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B210-7BA7-4769-A644-2F84E9A2F4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639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1E55F-A635-434C-AD29-965DA6F9BAF5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0705-0828-4A7B-B8FB-0AE9BDEBA3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152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78CF9-C88B-401D-89E6-D85A473A696E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61A7-8025-481E-A9B4-A7D09FE5C0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024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2CF7-8D45-4B7C-B688-8265452A05EC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C7C71-2EEA-4354-BC10-961C637971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48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A005-FA8A-4D8A-A214-117086DB8D48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B2DE-9E4F-47C9-BF0D-E5BDF44A78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225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F7A873-1146-45FC-9FE7-CC637EB7F4A8}" type="datetimeFigureOut">
              <a:rPr lang="ru-RU"/>
              <a:pPr>
                <a:defRPr/>
              </a:pPr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3A831BB-32CE-4B8C-9B03-344BD04E5B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93700" y="404813"/>
            <a:ext cx="8280400" cy="360045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cs typeface="Times New Roman" panose="02020603050405020304" pitchFamily="18" charset="0"/>
              </a:rPr>
              <a:t>Мониторинг обеспечения  </a:t>
            </a:r>
            <a:r>
              <a:rPr lang="ru-RU" altLang="ru-RU" sz="4000" b="1" smtClean="0"/>
              <a:t>доступности объектов образования и образовательных услуг для инвалидов </a:t>
            </a:r>
            <a:endParaRPr lang="ru-RU" altLang="ru-RU" sz="4000" b="1" smtClean="0"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381750"/>
            <a:ext cx="9144000" cy="384175"/>
          </a:xfrm>
        </p:spPr>
        <p:txBody>
          <a:bodyPr/>
          <a:lstStyle/>
          <a:p>
            <a:pPr eaLnBrk="1" hangingPunct="1"/>
            <a:r>
              <a:rPr lang="ru-RU" altLang="ru-RU" sz="1600" b="1" smtClean="0">
                <a:solidFill>
                  <a:schemeClr val="tx1"/>
                </a:solidFill>
                <a:cs typeface="Times New Roman" panose="02020603050405020304" pitchFamily="18" charset="0"/>
              </a:rPr>
              <a:t>13 сентября 2016 года</a:t>
            </a:r>
          </a:p>
        </p:txBody>
      </p:sp>
      <p:sp>
        <p:nvSpPr>
          <p:cNvPr id="2052" name="AutoShape 4" descr="Картинки по запросу доступная среда 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053" name="AutoShape 6" descr="Картинки по запросу доступная среда pn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2054" name="Подзаголовок 2"/>
          <p:cNvSpPr txBox="1">
            <a:spLocks/>
          </p:cNvSpPr>
          <p:nvPr/>
        </p:nvSpPr>
        <p:spPr bwMode="auto">
          <a:xfrm>
            <a:off x="3708400" y="4292600"/>
            <a:ext cx="52578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>
                <a:cs typeface="Times New Roman" panose="02020603050405020304" pitchFamily="18" charset="0"/>
              </a:rPr>
              <a:t>Баженова Валентина Леонидовна</a:t>
            </a:r>
            <a:r>
              <a:rPr lang="ru-RU" altLang="ru-RU" sz="2000" b="1"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000">
                <a:cs typeface="Times New Roman" panose="02020603050405020304" pitchFamily="18" charset="0"/>
              </a:rPr>
              <a:t>руководитель Регионального ресурсного центра развития доступной образовательной среды в системе образования Свердловской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539750" y="188913"/>
            <a:ext cx="82296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3200" b="1" i="1" dirty="0">
                <a:latin typeface="Times New Roman" pitchFamily="18" charset="0"/>
                <a:ea typeface="+mj-ea"/>
                <a:cs typeface="Times New Roman" pitchFamily="18" charset="0"/>
              </a:rPr>
              <a:t>Определение форм доступности</a:t>
            </a:r>
          </a:p>
        </p:txBody>
      </p:sp>
      <p:sp>
        <p:nvSpPr>
          <p:cNvPr id="17411" name="Содержимое 7"/>
          <p:cNvSpPr>
            <a:spLocks noGrp="1"/>
          </p:cNvSpPr>
          <p:nvPr>
            <p:ph idx="1"/>
          </p:nvPr>
        </p:nvSpPr>
        <p:spPr>
          <a:xfrm>
            <a:off x="369888" y="1169988"/>
            <a:ext cx="8569325" cy="5283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400" b="1" i="1" dirty="0" smtClean="0">
                <a:cs typeface="Times New Roman" pitchFamily="18" charset="0"/>
              </a:rPr>
              <a:t>Вариант организации доступности объекта</a:t>
            </a:r>
            <a:br>
              <a:rPr lang="ru-RU" sz="2400" b="1" i="1" dirty="0" smtClean="0">
                <a:cs typeface="Times New Roman" pitchFamily="18" charset="0"/>
              </a:rPr>
            </a:br>
            <a:r>
              <a:rPr lang="ru-RU" sz="2400" b="1" i="1" dirty="0" smtClean="0">
                <a:cs typeface="Times New Roman" pitchFamily="18" charset="0"/>
              </a:rPr>
              <a:t>(формы обслуживания)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ru-RU" sz="800" b="1" i="1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ru-RU" sz="800" b="1" i="1" dirty="0" smtClean="0">
              <a:cs typeface="Times New Roman" pitchFamily="18" charset="0"/>
            </a:endParaRPr>
          </a:p>
          <a:p>
            <a:pPr marL="174625" indent="360363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200" b="1" dirty="0" smtClean="0">
                <a:cs typeface="Times New Roman" pitchFamily="18" charset="0"/>
              </a:rPr>
              <a:t>«А»</a:t>
            </a:r>
            <a:r>
              <a:rPr lang="ru-RU" sz="2200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–</a:t>
            </a:r>
            <a:r>
              <a:rPr lang="ru-RU" sz="2200" dirty="0" smtClean="0">
                <a:cs typeface="Times New Roman" pitchFamily="18" charset="0"/>
              </a:rPr>
              <a:t> доступность всех зон и помещений, универсальная</a:t>
            </a:r>
          </a:p>
          <a:p>
            <a:pPr marL="174625" indent="360363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200" b="1" dirty="0" smtClean="0">
                <a:cs typeface="Times New Roman" pitchFamily="18" charset="0"/>
              </a:rPr>
              <a:t>«Б» </a:t>
            </a:r>
            <a:r>
              <a:rPr lang="ru-RU" sz="2000" dirty="0" smtClean="0">
                <a:cs typeface="Times New Roman" pitchFamily="18" charset="0"/>
              </a:rPr>
              <a:t>–</a:t>
            </a:r>
            <a:r>
              <a:rPr lang="ru-RU" sz="2200" dirty="0" smtClean="0">
                <a:cs typeface="Times New Roman" pitchFamily="18" charset="0"/>
              </a:rPr>
              <a:t> доступны специально выделенные участки и помещения</a:t>
            </a:r>
          </a:p>
          <a:p>
            <a:pPr marL="174625" indent="360363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200" b="1" dirty="0" smtClean="0">
                <a:cs typeface="Times New Roman" pitchFamily="18" charset="0"/>
              </a:rPr>
              <a:t>«ДУ» </a:t>
            </a:r>
            <a:r>
              <a:rPr lang="ru-RU" sz="2000" dirty="0" smtClean="0">
                <a:cs typeface="Times New Roman" pitchFamily="18" charset="0"/>
              </a:rPr>
              <a:t>–</a:t>
            </a:r>
            <a:r>
              <a:rPr lang="ru-RU" sz="2200" dirty="0" smtClean="0">
                <a:cs typeface="Times New Roman" pitchFamily="18" charset="0"/>
              </a:rPr>
              <a:t> доступность условная: дополнительная помощь сотрудника, услуги на дому, дистанционно</a:t>
            </a:r>
          </a:p>
          <a:p>
            <a:pPr marL="174625" indent="360363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200" b="1" dirty="0" smtClean="0">
                <a:cs typeface="Times New Roman" pitchFamily="18" charset="0"/>
              </a:rPr>
              <a:t>«ВНД» </a:t>
            </a:r>
            <a:r>
              <a:rPr lang="ru-RU" sz="2000" dirty="0" smtClean="0">
                <a:cs typeface="Times New Roman" pitchFamily="18" charset="0"/>
              </a:rPr>
              <a:t>– </a:t>
            </a:r>
            <a:r>
              <a:rPr lang="ru-RU" sz="2200" dirty="0">
                <a:cs typeface="Times New Roman" pitchFamily="18" charset="0"/>
              </a:rPr>
              <a:t>н</a:t>
            </a:r>
            <a:r>
              <a:rPr lang="ru-RU" sz="2200" dirty="0" smtClean="0">
                <a:cs typeface="Times New Roman" pitchFamily="18" charset="0"/>
              </a:rPr>
              <a:t>е организована доступность</a:t>
            </a:r>
          </a:p>
          <a:p>
            <a:pPr indent="17463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000" dirty="0" smtClean="0">
              <a:cs typeface="Times New Roman" pitchFamily="18" charset="0"/>
            </a:endParaRPr>
          </a:p>
          <a:p>
            <a:pPr indent="17463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000" dirty="0" smtClean="0"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200" dirty="0" smtClean="0">
                <a:cs typeface="Times New Roman" pitchFamily="18" charset="0"/>
              </a:rPr>
              <a:t> </a:t>
            </a:r>
            <a:r>
              <a:rPr lang="ru-RU" sz="2400" b="1" i="1" dirty="0">
                <a:cs typeface="Times New Roman" pitchFamily="18" charset="0"/>
              </a:rPr>
              <a:t>Состояние доступности объекта (зоны</a:t>
            </a:r>
            <a:r>
              <a:rPr lang="ru-RU" sz="2400" b="1" i="1" dirty="0" smtClean="0">
                <a:cs typeface="Times New Roman" pitchFamily="18" charset="0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ru-RU" sz="1000" b="1" i="1" dirty="0" smtClean="0">
              <a:cs typeface="Times New Roman" pitchFamily="18" charset="0"/>
            </a:endParaRPr>
          </a:p>
          <a:p>
            <a:pPr indent="192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 smtClean="0">
                <a:cs typeface="Times New Roman" pitchFamily="18" charset="0"/>
              </a:rPr>
              <a:t>ДП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>
                <a:cs typeface="Times New Roman" pitchFamily="18" charset="0"/>
              </a:rPr>
              <a:t>– доступно полностью</a:t>
            </a:r>
          </a:p>
          <a:p>
            <a:pPr indent="192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>
                <a:cs typeface="Times New Roman" pitchFamily="18" charset="0"/>
              </a:rPr>
              <a:t>ДЧ</a:t>
            </a:r>
            <a:r>
              <a:rPr lang="ru-RU" sz="2400" dirty="0">
                <a:cs typeface="Times New Roman" pitchFamily="18" charset="0"/>
              </a:rPr>
              <a:t> – доступно частично</a:t>
            </a:r>
          </a:p>
          <a:p>
            <a:pPr indent="192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>
                <a:cs typeface="Times New Roman" pitchFamily="18" charset="0"/>
              </a:rPr>
              <a:t>ДУ </a:t>
            </a:r>
            <a:r>
              <a:rPr lang="ru-RU" sz="2400" dirty="0">
                <a:cs typeface="Times New Roman" pitchFamily="18" charset="0"/>
              </a:rPr>
              <a:t>– доступно условно</a:t>
            </a:r>
          </a:p>
          <a:p>
            <a:pPr indent="192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400" b="1" dirty="0">
                <a:cs typeface="Times New Roman" pitchFamily="18" charset="0"/>
              </a:rPr>
              <a:t>ВНД</a:t>
            </a:r>
            <a:r>
              <a:rPr lang="ru-RU" sz="2400" dirty="0">
                <a:cs typeface="Times New Roman" pitchFamily="18" charset="0"/>
              </a:rPr>
              <a:t> – временно недоступно</a:t>
            </a:r>
          </a:p>
          <a:p>
            <a:pPr indent="17463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r>
              <a:rPr lang="ru-RU" altLang="ru-RU" sz="3200" b="1" smtClean="0"/>
              <a:t>Разработка «дорожных карт»</a:t>
            </a:r>
            <a:endParaRPr lang="ru-RU" altLang="ru-RU" sz="32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908050"/>
            <a:ext cx="8351837" cy="55721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633413" algn="just" eaLnBrk="1" hangingPunct="1">
              <a:defRPr/>
            </a:pPr>
            <a:r>
              <a:rPr lang="ru-RU" sz="2800" dirty="0">
                <a:latin typeface="+mn-lt"/>
                <a:cs typeface="Arial" charset="0"/>
              </a:rPr>
              <a:t>Постановление Правительства РФ от 01.06.2015 № 599 «О порядке и сроках разработки федеральными ОИВ. ОИВ субъектов РФ, органами местного самоуправления мероприятий по повышению значений показателей доступности для инвалидов объектов и услуг в установленных сферах деятельности»</a:t>
            </a:r>
          </a:p>
          <a:p>
            <a:pPr indent="633413" algn="just" eaLnBrk="1" hangingPunct="1">
              <a:defRPr/>
            </a:pPr>
            <a:endParaRPr lang="ru-RU" sz="2800" dirty="0">
              <a:latin typeface="+mn-lt"/>
              <a:cs typeface="Arial" charset="0"/>
            </a:endParaRPr>
          </a:p>
          <a:p>
            <a:pPr indent="633413" algn="just" eaLnBrk="1" hangingPunct="1">
              <a:defRPr/>
            </a:pPr>
            <a:r>
              <a:rPr lang="ru-RU" sz="2800" dirty="0">
                <a:latin typeface="+mn-lt"/>
                <a:cs typeface="Arial" charset="0"/>
              </a:rPr>
              <a:t>Постановление Правительства РФ от 01.12.2015 № 1297 «Об утверждении государственной программы РФ «Доступная среда» на 2011-2020 годы»</a:t>
            </a:r>
          </a:p>
          <a:p>
            <a:pPr indent="633413" algn="just" eaLnBrk="1" hangingPunct="1">
              <a:defRPr/>
            </a:pPr>
            <a:endParaRPr lang="ru-RU" sz="2000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r>
              <a:rPr lang="ru-RU" altLang="ru-RU" sz="3200" b="1" smtClean="0"/>
              <a:t>Разработка «дорожных карт»</a:t>
            </a:r>
            <a:endParaRPr lang="ru-RU" altLang="ru-RU" sz="32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692150"/>
            <a:ext cx="8642350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633413" algn="just" eaLnBrk="1" hangingPunct="1">
              <a:defRPr/>
            </a:pPr>
            <a:r>
              <a:rPr lang="ru-RU" sz="2800" dirty="0">
                <a:latin typeface="+mn-lt"/>
                <a:cs typeface="Arial" charset="0"/>
              </a:rPr>
              <a:t>Постановление Правительства Свердловской области от 22.09.2015 № 844-ПП «Об утверждении Плана мероприятий («Дорожной карты») по повышению значений показателей доступности для инвалидов объектов и услуг в Свердловской области»</a:t>
            </a:r>
          </a:p>
          <a:p>
            <a:pPr indent="633413" algn="just" eaLnBrk="1" hangingPunct="1">
              <a:defRPr/>
            </a:pPr>
            <a:endParaRPr lang="ru-RU" sz="2800" dirty="0">
              <a:latin typeface="+mn-lt"/>
              <a:cs typeface="Arial" charset="0"/>
            </a:endParaRPr>
          </a:p>
          <a:p>
            <a:pPr indent="633413" algn="just" eaLnBrk="1" hangingPunct="1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29.07.2016 № 07-3199 «Об обеспечении условий доступности объектов и услуг в сфере образования для обучающихся с ограниченными возможностями здоровья и инвалидов (детей-инвалидов)</a:t>
            </a:r>
          </a:p>
          <a:p>
            <a:pPr indent="633413" algn="just" eaLnBrk="1" hangingPunct="1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633413" algn="just" eaLnBrk="1" hangingPunct="1">
              <a:defRPr/>
            </a:pPr>
            <a:r>
              <a:rPr lang="ru-RU" sz="2800" dirty="0">
                <a:latin typeface="+mn-lt"/>
                <a:cs typeface="Arial" charset="0"/>
              </a:rPr>
              <a:t>Программа развития образовательной организации (раздел «Доступная среда»)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/>
              <a:t>Структура дорожной карты</a:t>
            </a:r>
            <a:endParaRPr lang="ru-RU" altLang="ru-RU" sz="320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1. Анализ потребностей населения в реализации АОП, текущего состояния доступности объектов и услуг на основе паспорта доступности, с учетом результатов реализации программ «Доступная среда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2. Обоснование целей обеспечения доступности для инвалидов объектов и услуг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800" dirty="0"/>
              <a:t>3</a:t>
            </a:r>
            <a:r>
              <a:rPr lang="ru-RU" sz="2800" dirty="0" smtClean="0"/>
              <a:t>. Значения показателей доступности для инвалидов объектов и услуг (в соответствии с  приказом от 09.11.2015 № 1309)</a:t>
            </a:r>
          </a:p>
          <a:p>
            <a:pPr marL="514350" indent="-514350">
              <a:buFont typeface="Arial" panose="020B0604020202020204" pitchFamily="34" charset="0"/>
              <a:buAutoNum type="arabicPeriod" startAt="4"/>
              <a:defRPr/>
            </a:pPr>
            <a:r>
              <a:rPr lang="ru-RU" sz="2800" dirty="0" smtClean="0"/>
              <a:t>План мероприятий по направлениям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/>
              <a:t>Показатели доступности </a:t>
            </a:r>
            <a:br>
              <a:rPr lang="ru-RU" altLang="ru-RU" sz="3600" b="1" smtClean="0"/>
            </a:br>
            <a:r>
              <a:rPr lang="ru-RU" altLang="ru-RU" sz="3600" b="1" smtClean="0"/>
              <a:t>для инвалидов объектов и услуг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b="1" i="1" smtClean="0"/>
              <a:t>1. </a:t>
            </a:r>
            <a:r>
              <a:rPr lang="ru-RU" altLang="ru-RU" sz="2800" b="1" i="1" smtClean="0"/>
              <a:t>Доступность объекта</a:t>
            </a:r>
            <a:r>
              <a:rPr lang="ru-RU" altLang="ru-RU" sz="280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1.1. Возможность беспрепятственного входа/ выхода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(сменные кресла-коляски, лифты, пандусы, двери и проемы, подъемники, входные группы, поручни)// содействие инвалиду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1.2. Возможность самостоятельного передвижения// оказание ситуативной помощи//использование ассистивных технологий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1.3. Возможность посадки/высадки в ТС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/>
              <a:t>Показатели доступности </a:t>
            </a:r>
            <a:br>
              <a:rPr lang="ru-RU" altLang="ru-RU" sz="3600" b="1" smtClean="0"/>
            </a:br>
            <a:r>
              <a:rPr lang="ru-RU" altLang="ru-RU" sz="3600" b="1" smtClean="0"/>
              <a:t>для инвалидов объектов и услуг</a:t>
            </a:r>
            <a:endParaRPr lang="ru-RU" altLang="ru-RU" sz="3600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b="1" i="1" smtClean="0"/>
              <a:t>1. Доступность объекта</a:t>
            </a:r>
            <a:r>
              <a:rPr lang="ru-RU" altLang="ru-RU" sz="2800" smtClean="0"/>
              <a:t>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800" smtClean="0"/>
              <a:t>1.4. Доступность санитарно-гигиенических помещений и помещений для оказания сопутствующих услуг (питание, ППМС-сопровождение, дополнительное образование)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800" smtClean="0"/>
              <a:t>1.5. Надлежащее размещение информации, необходимой для беспрепятственного доступа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altLang="ru-RU" sz="2800" smtClean="0"/>
              <a:t>1.6. Дублирование информации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/>
              <a:t>Показатели доступности </a:t>
            </a:r>
            <a:br>
              <a:rPr lang="ru-RU" altLang="ru-RU" sz="3600" b="1" smtClean="0"/>
            </a:br>
            <a:r>
              <a:rPr lang="ru-RU" altLang="ru-RU" sz="3600" b="1" smtClean="0"/>
              <a:t>для инвалидов объектов и услуг</a:t>
            </a:r>
            <a:endParaRPr lang="ru-RU" altLang="ru-RU" sz="3600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b="1" i="1" smtClean="0"/>
              <a:t>2. Доступность услуг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2.1. Наличие вывески ОО, мнемосхемы, графика, выполненных шрифтом Брайля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2.2. Оказание помощи для получения информации об услугах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2.3.Обучение (инструктирование) сотрудников для оказания услуг инвалидам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2.4. Назначение ответственных за оказание услуг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800" smtClean="0"/>
              <a:t>2.5. Предоставление услуг сурдо- тифлопереводчика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/>
              <a:t>Показатели доступности </a:t>
            </a:r>
            <a:br>
              <a:rPr lang="ru-RU" altLang="ru-RU" sz="3600" b="1" smtClean="0"/>
            </a:br>
            <a:r>
              <a:rPr lang="ru-RU" altLang="ru-RU" sz="3600" b="1" smtClean="0"/>
              <a:t>для инвалидов объектов и услуг</a:t>
            </a:r>
            <a:endParaRPr lang="ru-RU" alt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800" b="1" i="1" dirty="0"/>
              <a:t>2. Доступность </a:t>
            </a:r>
            <a:r>
              <a:rPr lang="ru-RU" sz="2800" b="1" i="1" dirty="0" smtClean="0"/>
              <a:t>услуг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2.6. Наличие в одном из помещений индукционных петель/звукоусиливающей аппаратуры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2.7. Допуск на объект собаки-поводыря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2.7. Адаптация официального сайта для слабовидящих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2.8. Предоставление услуг ассистента // </a:t>
            </a:r>
            <a:r>
              <a:rPr lang="ru-RU" sz="2800" dirty="0" err="1" smtClean="0"/>
              <a:t>тьютера</a:t>
            </a:r>
            <a:endParaRPr lang="ru-RU" sz="2800" dirty="0" smtClean="0"/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2.9. Оказание помощи в преодоление барьеров подготовленными сотрудниками</a:t>
            </a:r>
            <a:endParaRPr lang="ru-RU" sz="2800" dirty="0"/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/>
              <a:t>Структура плана мероприятий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800" b="1" i="1" dirty="0" smtClean="0"/>
              <a:t>Перечень основных разделов плана: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1. Мероприятия, направленные на обеспечение доступности объекта </a:t>
            </a:r>
            <a:r>
              <a:rPr lang="ru-RU" sz="1200" dirty="0" smtClean="0"/>
              <a:t>(на основании акта обследования объекта и паспорта доступности)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2. Мероприятия, направленные на обеспечение доступности услуг (организационные мероприятия)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3. Мероприятия, направленные на введение СФОГС (учебно-методическое и кадровое обеспечение)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 smtClean="0"/>
              <a:t>4. Мероприятия информационной доступности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ru-RU" sz="2800" dirty="0"/>
              <a:t>5</a:t>
            </a:r>
            <a:r>
              <a:rPr lang="ru-RU" sz="2800" dirty="0" smtClean="0"/>
              <a:t>. Мероприятия, направленные на обеспечение толерантного отношения к инвалидам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/>
          <a:lstStyle/>
          <a:p>
            <a:r>
              <a:rPr lang="ru-RU" altLang="ru-RU" sz="3200" b="1" smtClean="0"/>
              <a:t>Локальные акты образовательной организации</a:t>
            </a:r>
            <a:endParaRPr lang="ru-RU" altLang="ru-RU" sz="32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1028700"/>
            <a:ext cx="8569325" cy="5692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2913" algn="just" eaLnBrk="1" hangingPunct="1">
              <a:defRPr/>
            </a:pPr>
            <a:r>
              <a:rPr lang="ru-RU" sz="2800" dirty="0">
                <a:latin typeface="+mn-lt"/>
                <a:cs typeface="Arial" charset="0"/>
              </a:rPr>
              <a:t>1. Положение об организации доступности объекта и предоставляемых услуг в организации // Правила оказания услуг инвалидам и иным МГН // Политика обеспечения условий доступности объектов и услуг для инвалидов и других МГН в организации // Стандарт организации по обеспечению доступности объекта и услуг для инвалидов и других МГН // Регламент оказания услуг инвалидам и другим МГН в организации</a:t>
            </a:r>
          </a:p>
          <a:p>
            <a:pPr indent="442913" algn="just" eaLnBrk="1" hangingPunct="1">
              <a:defRPr/>
            </a:pPr>
            <a:r>
              <a:rPr lang="ru-RU" sz="2800" dirty="0">
                <a:latin typeface="+mn-lt"/>
                <a:cs typeface="Arial" charset="0"/>
              </a:rPr>
              <a:t>2. Приказ о назначении ответственных за организацию работ по обеспечению доступности объекта и услуг в организации, утверждение их должностных обязанностей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9525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cs typeface="Times New Roman" pitchFamily="18" charset="0"/>
              </a:rPr>
              <a:t>Нормативные документы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79388" y="620713"/>
            <a:ext cx="4464050" cy="6237287"/>
          </a:xfrm>
        </p:spPr>
        <p:txBody>
          <a:bodyPr/>
          <a:lstStyle/>
          <a:p>
            <a:pPr marL="174625" indent="-174625" algn="just">
              <a:lnSpc>
                <a:spcPct val="90000"/>
              </a:lnSpc>
              <a:spcBef>
                <a:spcPct val="0"/>
              </a:spcBef>
              <a:tabLst>
                <a:tab pos="174625" algn="l"/>
              </a:tabLst>
            </a:pPr>
            <a:r>
              <a:rPr lang="ru-RU" altLang="ru-RU" sz="1600" smtClean="0">
                <a:cs typeface="Times New Roman" panose="02020603050405020304" pitchFamily="18" charset="0"/>
              </a:rPr>
              <a:t>Федеральный закон от 29.12.2012 </a:t>
            </a:r>
            <a:br>
              <a:rPr lang="ru-RU" altLang="ru-RU" sz="1600" smtClean="0">
                <a:cs typeface="Times New Roman" panose="02020603050405020304" pitchFamily="18" charset="0"/>
              </a:rPr>
            </a:br>
            <a:r>
              <a:rPr lang="ru-RU" altLang="ru-RU" sz="1600" smtClean="0">
                <a:cs typeface="Times New Roman" panose="02020603050405020304" pitchFamily="18" charset="0"/>
              </a:rPr>
              <a:t>№ 273-ФЗ «Об образовании в РФ» (ст. 79)</a:t>
            </a: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tabLst>
                <a:tab pos="174625" algn="l"/>
              </a:tabLst>
            </a:pPr>
            <a:endParaRPr lang="ru-RU" altLang="ru-RU" sz="900" smtClean="0">
              <a:cs typeface="Times New Roman" panose="02020603050405020304" pitchFamily="18" charset="0"/>
            </a:endParaRP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tabLst>
                <a:tab pos="174625" algn="l"/>
              </a:tabLst>
            </a:pPr>
            <a:r>
              <a:rPr lang="ru-RU" altLang="ru-RU" sz="1600" smtClean="0">
                <a:cs typeface="Times New Roman" panose="02020603050405020304" pitchFamily="18" charset="0"/>
              </a:rPr>
              <a:t>Федеральный закон от 28.12.2013 </a:t>
            </a:r>
            <a:br>
              <a:rPr lang="ru-RU" altLang="ru-RU" sz="1600" smtClean="0">
                <a:cs typeface="Times New Roman" panose="02020603050405020304" pitchFamily="18" charset="0"/>
              </a:rPr>
            </a:br>
            <a:r>
              <a:rPr lang="ru-RU" altLang="ru-RU" sz="1600" smtClean="0">
                <a:cs typeface="Times New Roman" panose="02020603050405020304" pitchFamily="18" charset="0"/>
              </a:rPr>
              <a:t>№ 442-ФЗ «Об основах социального обслуживания граждан в РФ» (п. 4 ст. 19)</a:t>
            </a: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tabLst>
                <a:tab pos="174625" algn="l"/>
              </a:tabLst>
            </a:pPr>
            <a:endParaRPr lang="ru-RU" altLang="ru-RU" sz="900" smtClean="0">
              <a:cs typeface="Times New Roman" panose="02020603050405020304" pitchFamily="18" charset="0"/>
            </a:endParaRP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r>
              <a:rPr lang="ru-RU" altLang="ru-RU" sz="1600" smtClean="0"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24.11.1995 </a:t>
            </a:r>
            <a:br>
              <a:rPr lang="ru-RU" altLang="ru-RU" sz="160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1600" smtClean="0">
                <a:ea typeface="Calibri" panose="020F0502020204030204" pitchFamily="34" charset="0"/>
                <a:cs typeface="Times New Roman" panose="02020603050405020304" pitchFamily="18" charset="0"/>
              </a:rPr>
              <a:t>№ 181-ФЗ «О социальной защите инвалидов в </a:t>
            </a:r>
            <a:r>
              <a:rPr lang="ru-RU" altLang="ru-RU" sz="1600" smtClean="0">
                <a:cs typeface="Times New Roman" panose="02020603050405020304" pitchFamily="18" charset="0"/>
              </a:rPr>
              <a:t>РФ</a:t>
            </a:r>
            <a:r>
              <a:rPr lang="ru-RU" altLang="ru-RU" sz="1600" smtClean="0"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endParaRPr lang="ru-RU" altLang="ru-RU" sz="900" smtClean="0">
              <a:cs typeface="Times New Roman" panose="02020603050405020304" pitchFamily="18" charset="0"/>
            </a:endParaRP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r>
              <a:rPr lang="ru-RU" altLang="ru-RU" sz="1600" smtClean="0">
                <a:ea typeface="Calibri" panose="020F0502020204030204" pitchFamily="34" charset="0"/>
                <a:cs typeface="Calibri" panose="020F0502020204030204" pitchFamily="34" charset="0"/>
              </a:rPr>
              <a:t>Федеральный закон от 27.12.2002 № 184-ФЗ «О техническом регулировании»</a:t>
            </a: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endParaRPr lang="ru-RU" altLang="ru-RU" sz="90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r>
              <a:rPr lang="ru-RU" altLang="ru-RU" sz="1600" smtClean="0">
                <a:cs typeface="Times New Roman" panose="02020603050405020304" pitchFamily="18" charset="0"/>
              </a:rPr>
              <a:t>Федеральный закон от 30.12.2001 </a:t>
            </a:r>
            <a:br>
              <a:rPr lang="ru-RU" altLang="ru-RU" sz="1600" smtClean="0">
                <a:cs typeface="Times New Roman" panose="02020603050405020304" pitchFamily="18" charset="0"/>
              </a:rPr>
            </a:br>
            <a:r>
              <a:rPr lang="ru-RU" altLang="ru-RU" sz="1600" smtClean="0">
                <a:cs typeface="Times New Roman" panose="02020603050405020304" pitchFamily="18" charset="0"/>
              </a:rPr>
              <a:t>№ 195-ФЗ «Кодекс РФ об административных правонарушениях» (ст. 9.13) </a:t>
            </a: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endParaRPr lang="ru-RU" altLang="ru-RU" sz="900" smtClean="0">
              <a:cs typeface="Times New Roman" panose="02020603050405020304" pitchFamily="18" charset="0"/>
            </a:endParaRP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r>
              <a:rPr lang="ru-RU" altLang="ru-RU" sz="1500" smtClean="0">
                <a:cs typeface="Times New Roman" panose="02020603050405020304" pitchFamily="18" charset="0"/>
              </a:rPr>
              <a:t>Постановление Правительства РФ </a:t>
            </a:r>
            <a:br>
              <a:rPr lang="ru-RU" altLang="ru-RU" sz="1500" smtClean="0">
                <a:cs typeface="Times New Roman" panose="02020603050405020304" pitchFamily="18" charset="0"/>
              </a:rPr>
            </a:br>
            <a:r>
              <a:rPr lang="ru-RU" altLang="ru-RU" sz="1500" smtClean="0">
                <a:cs typeface="Times New Roman" panose="02020603050405020304" pitchFamily="18" charset="0"/>
              </a:rPr>
              <a:t>от 01.06.2015 № 599 «О порядке и сроках разработки федеральными ОИВ. ОИВ субъектов РФ, органами местного самоуправления мероприятий по повышению значений показателей доступности для инвалидов объектов и услуг в установленных сферах деятельности» </a:t>
            </a: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endParaRPr lang="ru-RU" altLang="ru-RU" sz="900" smtClean="0">
              <a:cs typeface="Times New Roman" panose="02020603050405020304" pitchFamily="18" charset="0"/>
            </a:endParaRPr>
          </a:p>
          <a:p>
            <a:pPr marL="174625" indent="-174625" algn="just">
              <a:lnSpc>
                <a:spcPct val="90000"/>
              </a:lnSpc>
              <a:spcBef>
                <a:spcPct val="0"/>
              </a:spcBef>
              <a:buFontTx/>
              <a:buChar char="•"/>
              <a:tabLst>
                <a:tab pos="174625" algn="l"/>
              </a:tabLst>
            </a:pPr>
            <a:r>
              <a:rPr lang="ru-RU" altLang="ru-RU" sz="1600" smtClean="0">
                <a:cs typeface="Times New Roman" panose="02020603050405020304" pitchFamily="18" charset="0"/>
              </a:rPr>
              <a:t>Постановление Правительства РФ </a:t>
            </a:r>
            <a:br>
              <a:rPr lang="ru-RU" altLang="ru-RU" sz="1600" smtClean="0">
                <a:cs typeface="Times New Roman" panose="02020603050405020304" pitchFamily="18" charset="0"/>
              </a:rPr>
            </a:br>
            <a:r>
              <a:rPr lang="ru-RU" altLang="ru-RU" sz="1600" smtClean="0">
                <a:cs typeface="Times New Roman" panose="02020603050405020304" pitchFamily="18" charset="0"/>
              </a:rPr>
              <a:t>от 01.12.2015 № 1297 «Об утверждении государственной программы РФ «Доступная среда» на 2011-2020 годы»</a:t>
            </a:r>
          </a:p>
        </p:txBody>
      </p:sp>
      <p:sp>
        <p:nvSpPr>
          <p:cNvPr id="3076" name="Содержимое 2"/>
          <p:cNvSpPr txBox="1">
            <a:spLocks/>
          </p:cNvSpPr>
          <p:nvPr/>
        </p:nvSpPr>
        <p:spPr bwMode="auto">
          <a:xfrm>
            <a:off x="4692650" y="692150"/>
            <a:ext cx="432593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4625" indent="-1746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ru-RU" altLang="ru-RU" sz="1600">
                <a:cs typeface="Times New Roman" panose="02020603050405020304" pitchFamily="18" charset="0"/>
              </a:rPr>
              <a:t>Указ Президента РФ от 02.10.1992 </a:t>
            </a:r>
            <a:br>
              <a:rPr lang="ru-RU" altLang="ru-RU" sz="1600">
                <a:cs typeface="Times New Roman" panose="02020603050405020304" pitchFamily="18" charset="0"/>
              </a:rPr>
            </a:br>
            <a:r>
              <a:rPr lang="ru-RU" altLang="ru-RU" sz="1600">
                <a:cs typeface="Times New Roman" panose="02020603050405020304" pitchFamily="18" charset="0"/>
              </a:rPr>
              <a:t>№</a:t>
            </a:r>
            <a:r>
              <a:rPr lang="en-US" altLang="ru-RU" sz="1600">
                <a:cs typeface="Times New Roman" panose="02020603050405020304" pitchFamily="18" charset="0"/>
              </a:rPr>
              <a:t> 1156</a:t>
            </a:r>
            <a:r>
              <a:rPr lang="ru-RU" altLang="ru-RU" sz="1600">
                <a:cs typeface="Times New Roman" panose="02020603050405020304" pitchFamily="18" charset="0"/>
              </a:rPr>
              <a:t> «О мерах по формированию доступной для инвалидов среды жизнедеятельности»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9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>
                <a:cs typeface="Times New Roman" panose="02020603050405020304" pitchFamily="18" charset="0"/>
              </a:rPr>
              <a:t>Приказ Минобрнауки России </a:t>
            </a:r>
            <a:br>
              <a:rPr lang="ru-RU" altLang="ru-RU" sz="1600">
                <a:cs typeface="Times New Roman" panose="02020603050405020304" pitchFamily="18" charset="0"/>
              </a:rPr>
            </a:br>
            <a:r>
              <a:rPr lang="ru-RU" altLang="ru-RU" sz="1600">
                <a:cs typeface="Times New Roman" panose="02020603050405020304" pitchFamily="18" charset="0"/>
              </a:rPr>
              <a:t>от 09.11.2015 № 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  <a:p>
            <a:pPr algn="just" eaLnBrk="1" hangingPunct="1">
              <a:spcBef>
                <a:spcPct val="0"/>
              </a:spcBef>
            </a:pPr>
            <a:endParaRPr lang="ru-RU" altLang="ru-RU" sz="9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>
                <a:cs typeface="Times New Roman" panose="02020603050405020304" pitchFamily="18" charset="0"/>
              </a:rPr>
              <a:t>постановление Правительства Свердловской области от 11.02.2014 № 70-ПП «О координации деятельности в сфере формирования доступной среды жизнедеятельности для инвалидов и других маломобильных групп населения на территории Свердловской области»</a:t>
            </a:r>
          </a:p>
          <a:p>
            <a:pPr algn="just" eaLnBrk="1" hangingPunct="1">
              <a:spcBef>
                <a:spcPct val="0"/>
              </a:spcBef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>
                <a:cs typeface="Times New Roman" panose="02020603050405020304" pitchFamily="18" charset="0"/>
              </a:rPr>
              <a:t>СНиП и СП, определяющие требования доступности зданий и сооружений для МГН</a:t>
            </a:r>
          </a:p>
          <a:p>
            <a:pPr algn="just" eaLnBrk="1" hangingPunct="1">
              <a:spcBef>
                <a:spcPct val="0"/>
              </a:spcBef>
            </a:pPr>
            <a:endParaRPr lang="ru-RU" altLang="ru-RU" sz="9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ru-RU" altLang="ru-RU" sz="1600">
                <a:cs typeface="Times New Roman" panose="02020603050405020304" pitchFamily="18" charset="0"/>
              </a:rPr>
              <a:t>ГОСТы, определяющие требования к вспомогательному оборудованию, средствам связи, транспорту и т.д.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ru-RU" altLang="ru-RU" sz="16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/>
          <a:lstStyle/>
          <a:p>
            <a:r>
              <a:rPr lang="ru-RU" altLang="ru-RU" sz="3200" b="1" smtClean="0"/>
              <a:t>Локальные акты образовательной организации</a:t>
            </a:r>
            <a:endParaRPr lang="ru-RU" altLang="ru-RU" sz="32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981075"/>
            <a:ext cx="8569325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633413" algn="just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3. Должностные обязанности персонала (дополнения в должностные обязанности) по обеспечению доступности объекта и услуг</a:t>
            </a:r>
          </a:p>
          <a:p>
            <a:pPr indent="633413" algn="just" eaLnBrk="1" hangingPunct="1">
              <a:defRPr/>
            </a:pPr>
            <a:endParaRPr lang="ru-RU" sz="3200" dirty="0">
              <a:latin typeface="+mn-lt"/>
              <a:cs typeface="Arial" charset="0"/>
            </a:endParaRPr>
          </a:p>
          <a:p>
            <a:pPr indent="633413" algn="just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4. Порядок проведения инструктажей (обучения) в организации, ведение журнала инструктажей</a:t>
            </a:r>
          </a:p>
          <a:p>
            <a:pPr indent="633413" algn="just" eaLnBrk="1" hangingPunct="1">
              <a:defRPr/>
            </a:pPr>
            <a:endParaRPr lang="ru-RU" sz="3200" dirty="0">
              <a:latin typeface="+mn-lt"/>
              <a:cs typeface="Arial" charset="0"/>
            </a:endParaRPr>
          </a:p>
          <a:p>
            <a:pPr indent="633413" algn="just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5.Порядок рассмотрения претензий и предложений по вопросам обеспечения доступности  объекта и услуг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ru-RU" altLang="ru-RU" sz="3200" b="1" smtClean="0"/>
              <a:t>Разработка программ обучения и организация обучения</a:t>
            </a:r>
            <a:endParaRPr lang="ru-RU" altLang="ru-RU" sz="32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052513"/>
            <a:ext cx="878522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2913" algn="just" eaLnBrk="1" hangingPunct="1">
              <a:defRPr/>
            </a:pPr>
            <a:r>
              <a:rPr lang="ru-RU" sz="2400" b="1" dirty="0">
                <a:latin typeface="+mn-lt"/>
                <a:cs typeface="Arial" charset="0"/>
              </a:rPr>
              <a:t>Все сотрудники </a:t>
            </a:r>
            <a:r>
              <a:rPr lang="ru-RU" sz="2400" dirty="0">
                <a:latin typeface="+mn-lt"/>
                <a:cs typeface="Arial" charset="0"/>
              </a:rPr>
              <a:t>образовательной организации, работающие с инвалидами, включая специалистов, оказывающих услуги, а также вспомогательный персонал, инженерно-технических работников и рабочих, </a:t>
            </a:r>
            <a:r>
              <a:rPr lang="ru-RU" sz="2400" b="1" dirty="0">
                <a:latin typeface="+mn-lt"/>
                <a:cs typeface="Arial" charset="0"/>
              </a:rPr>
              <a:t>должны пройти инструктаж</a:t>
            </a:r>
            <a:r>
              <a:rPr lang="ru-RU" sz="2400" dirty="0">
                <a:latin typeface="+mn-lt"/>
                <a:cs typeface="Arial" charset="0"/>
              </a:rPr>
              <a:t>. Допуск к работе вновь принятых сотрудников образовательной организации осуществляется после прохождения первичного инструктажа и </a:t>
            </a:r>
            <a:r>
              <a:rPr lang="ru-RU" sz="2400" b="1" dirty="0">
                <a:latin typeface="+mn-lt"/>
                <a:cs typeface="Arial" charset="0"/>
              </a:rPr>
              <a:t>внесения сведений об этом в «Журнал учета проведения инструктажа персонала по вопросам доступности».</a:t>
            </a:r>
          </a:p>
          <a:p>
            <a:pPr indent="442913" algn="just" eaLnBrk="1" hangingPunct="1">
              <a:defRPr/>
            </a:pPr>
            <a:r>
              <a:rPr lang="ru-RU" sz="2400" dirty="0">
                <a:latin typeface="+mn-lt"/>
                <a:cs typeface="Arial" charset="0"/>
              </a:rPr>
              <a:t>Повторный инструктаж проводится по плану работы организации, в установленные сроки, с учетом последовательности рассматриваемых вопросов, предлагаемых для обучения (инструктажа) персонала.</a:t>
            </a:r>
          </a:p>
          <a:p>
            <a:pPr indent="442913" algn="just" eaLnBrk="1" hangingPunct="1">
              <a:defRPr/>
            </a:pPr>
            <a:r>
              <a:rPr lang="ru-RU" sz="2400" dirty="0">
                <a:latin typeface="+mn-lt"/>
                <a:cs typeface="Arial" charset="0"/>
              </a:rPr>
              <a:t>В зависимости от задач, формы и вида инструктажа определяется его тематика.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79388" y="333375"/>
            <a:ext cx="8713787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соблюдения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требований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обеспечению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доступности образовательных услуг для инвалидов (мониторинг и контроль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Содержимое 7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5184775"/>
          </a:xfrm>
        </p:spPr>
        <p:txBody>
          <a:bodyPr rtlCol="0">
            <a:normAutofit fontScale="55000" lnSpcReduction="20000"/>
          </a:bodyPr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ru-RU" b="1" dirty="0">
                <a:cs typeface="Times New Roman" pitchFamily="18" charset="0"/>
              </a:rPr>
              <a:t>Визуальный (наблюдение)</a:t>
            </a:r>
            <a:r>
              <a:rPr lang="ru-RU" dirty="0">
                <a:cs typeface="Times New Roman" pitchFamily="18" charset="0"/>
              </a:rPr>
              <a:t> – проверка состояния объекта, специального оборудования, путей движения, системы навигации и пр</a:t>
            </a:r>
            <a:r>
              <a:rPr lang="ru-RU" dirty="0" smtClean="0">
                <a:cs typeface="Times New Roman" pitchFamily="18" charset="0"/>
              </a:rPr>
              <a:t>.;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ru-RU" sz="1600" dirty="0"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b="1" dirty="0">
                <a:cs typeface="Times New Roman" pitchFamily="18" charset="0"/>
              </a:rPr>
              <a:t>Аналитический</a:t>
            </a:r>
            <a:r>
              <a:rPr lang="ru-RU" dirty="0">
                <a:cs typeface="Times New Roman" pitchFamily="18" charset="0"/>
              </a:rPr>
              <a:t> – анализ содержания документации: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dirty="0" smtClean="0">
                <a:cs typeface="Times New Roman" pitchFamily="18" charset="0"/>
              </a:rPr>
              <a:t>- паспорта </a:t>
            </a:r>
            <a:r>
              <a:rPr lang="ru-RU" dirty="0">
                <a:cs typeface="Times New Roman" pitchFamily="18" charset="0"/>
              </a:rPr>
              <a:t>доступности образовательного учреждения и услуг,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dirty="0" smtClean="0">
                <a:cs typeface="Times New Roman" pitchFamily="18" charset="0"/>
              </a:rPr>
              <a:t>- планов </a:t>
            </a:r>
            <a:r>
              <a:rPr lang="ru-RU" dirty="0">
                <a:cs typeface="Times New Roman" pitchFamily="18" charset="0"/>
              </a:rPr>
              <a:t>работ по формированию </a:t>
            </a:r>
            <a:r>
              <a:rPr lang="ru-RU" dirty="0" err="1">
                <a:cs typeface="Times New Roman" pitchFamily="18" charset="0"/>
              </a:rPr>
              <a:t>безбарьерой</a:t>
            </a:r>
            <a:r>
              <a:rPr lang="ru-RU" dirty="0">
                <a:cs typeface="Times New Roman" pitchFamily="18" charset="0"/>
              </a:rPr>
              <a:t> среды в организации</a:t>
            </a:r>
            <a:r>
              <a:rPr lang="ru-RU" dirty="0" smtClean="0">
                <a:cs typeface="Times New Roman" pitchFamily="18" charset="0"/>
              </a:rPr>
              <a:t>;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dirty="0" smtClean="0">
                <a:cs typeface="Times New Roman" pitchFamily="18" charset="0"/>
              </a:rPr>
              <a:t>- планов </a:t>
            </a:r>
            <a:r>
              <a:rPr lang="ru-RU" dirty="0">
                <a:cs typeface="Times New Roman" pitchFamily="18" charset="0"/>
              </a:rPr>
              <a:t>и программ подготовки персонала;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dirty="0" smtClean="0">
                <a:cs typeface="Times New Roman" pitchFamily="18" charset="0"/>
              </a:rPr>
              <a:t>- анализ </a:t>
            </a:r>
            <a:r>
              <a:rPr lang="ru-RU" dirty="0">
                <a:cs typeface="Times New Roman" pitchFamily="18" charset="0"/>
              </a:rPr>
              <a:t>правильности и своевременности заполнения этих документов; </a:t>
            </a:r>
            <a:endParaRPr lang="ru-RU" dirty="0" smtClean="0">
              <a:cs typeface="Times New Roman" pitchFamily="18" charset="0"/>
            </a:endParaRPr>
          </a:p>
          <a:p>
            <a:pPr marL="0" indent="0" algn="just" eaLnBrk="1" hangingPunct="1">
              <a:buFontTx/>
              <a:buChar char="-"/>
              <a:defRPr/>
            </a:pPr>
            <a:r>
              <a:rPr lang="ru-RU" dirty="0" smtClean="0">
                <a:cs typeface="Times New Roman" pitchFamily="18" charset="0"/>
              </a:rPr>
              <a:t> проверка </a:t>
            </a:r>
            <a:r>
              <a:rPr lang="ru-RU" dirty="0">
                <a:cs typeface="Times New Roman" pitchFamily="18" charset="0"/>
              </a:rPr>
              <a:t>профессиональной квалификации персонала</a:t>
            </a:r>
            <a:r>
              <a:rPr lang="ru-RU" dirty="0" smtClean="0">
                <a:cs typeface="Times New Roman" pitchFamily="18" charset="0"/>
              </a:rPr>
              <a:t>;</a:t>
            </a:r>
          </a:p>
          <a:p>
            <a:pPr algn="just" eaLnBrk="1" hangingPunct="1">
              <a:buFontTx/>
              <a:buChar char="-"/>
              <a:defRPr/>
            </a:pPr>
            <a:endParaRPr lang="ru-RU" sz="1800" dirty="0"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b="1" dirty="0">
                <a:cs typeface="Times New Roman" pitchFamily="18" charset="0"/>
              </a:rPr>
              <a:t>Измерительный</a:t>
            </a:r>
            <a:r>
              <a:rPr lang="ru-RU" dirty="0">
                <a:cs typeface="Times New Roman" pitchFamily="18" charset="0"/>
              </a:rPr>
              <a:t> – проверка с использованием средств измерений состояния специального оборудования, оборудования объектов, помещений, площадок, используемых при оказании услуг инвалидами и пр</a:t>
            </a:r>
            <a:r>
              <a:rPr lang="ru-RU" dirty="0" smtClean="0">
                <a:cs typeface="Times New Roman" pitchFamily="18" charset="0"/>
              </a:rPr>
              <a:t>.;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ru-RU" sz="1800" dirty="0"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b="1" dirty="0">
                <a:cs typeface="Times New Roman" pitchFamily="18" charset="0"/>
              </a:rPr>
              <a:t>Экспертный</a:t>
            </a:r>
            <a:r>
              <a:rPr lang="ru-RU" dirty="0">
                <a:cs typeface="Times New Roman" pitchFamily="18" charset="0"/>
              </a:rPr>
              <a:t> - опрос общественных организаций о состоянии доступности и качества услуг, оценка результатов опроса</a:t>
            </a:r>
            <a:r>
              <a:rPr lang="ru-RU" dirty="0" smtClean="0">
                <a:cs typeface="Times New Roman" pitchFamily="18" charset="0"/>
              </a:rPr>
              <a:t>;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ru-RU" sz="1800" dirty="0"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ru-RU" b="1" dirty="0">
                <a:cs typeface="Times New Roman" pitchFamily="18" charset="0"/>
              </a:rPr>
              <a:t>Социологический</a:t>
            </a:r>
            <a:r>
              <a:rPr lang="ru-RU" dirty="0">
                <a:cs typeface="Times New Roman" pitchFamily="18" charset="0"/>
              </a:rPr>
              <a:t> - опрос или интервьюирование потребителей услуг об уровне доступности предоставляемых организацией услуг для инвалидов, оценка результатов опроса.</a:t>
            </a:r>
            <a:endParaRPr lang="ru-RU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15900" y="260350"/>
            <a:ext cx="8856663" cy="649288"/>
          </a:xfrm>
        </p:spPr>
        <p:txBody>
          <a:bodyPr/>
          <a:lstStyle/>
          <a:p>
            <a:pPr eaLnBrk="1" hangingPunct="1"/>
            <a:r>
              <a:rPr lang="ru-RU" altLang="ru-RU" sz="2600" b="1" i="1" smtClean="0">
                <a:cs typeface="Times New Roman" panose="02020603050405020304" pitchFamily="18" charset="0"/>
              </a:rPr>
              <a:t>Ответственность за неисполнение законодательства об обеспечении доступной среды для инвалидов</a:t>
            </a:r>
            <a:endParaRPr lang="ru-RU" altLang="ru-RU" sz="2600" i="1" smtClean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750" y="1268413"/>
            <a:ext cx="8208963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363" algn="just" eaLnBrk="1" hangingPunct="1"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Административная ответственность в виде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штрафа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уклонение от исполнения требований доступности для инвалидов объектов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от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  до 3 тысяч рублей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должностных лиц;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 до 30 тысяч рублей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юридических лиц;</a:t>
            </a:r>
          </a:p>
          <a:p>
            <a:pPr algn="just" eaLnBrk="1" hangingPunct="1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нарушение требований к технологическим, программным и лингвистическим средствам обеспечения пользования официальными сайтами государственных органов и органов местного самоуправления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3 до 5 тысяч рублей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должностных лиц;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нарушение требований законодательства, предусматривающих выделение на автомобильных стоянках (остановках) мест для специальных автотранспортных средств инвалидов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3 до 5 тысяч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рублей на должностных лиц; от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30 до 50 тысяч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рублей на юридических лиц.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856662" cy="649287"/>
          </a:xfrm>
        </p:spPr>
        <p:txBody>
          <a:bodyPr/>
          <a:lstStyle/>
          <a:p>
            <a:pPr eaLnBrk="1" hangingPunct="1"/>
            <a:r>
              <a:rPr lang="ru-RU" altLang="ru-RU" sz="3000" b="1" i="1" smtClean="0">
                <a:cs typeface="Times New Roman" panose="02020603050405020304" pitchFamily="18" charset="0"/>
              </a:rPr>
              <a:t>Общие обязанности по адаптации </a:t>
            </a:r>
            <a:br>
              <a:rPr lang="ru-RU" altLang="ru-RU" sz="3000" b="1" i="1" smtClean="0">
                <a:cs typeface="Times New Roman" panose="02020603050405020304" pitchFamily="18" charset="0"/>
              </a:rPr>
            </a:br>
            <a:r>
              <a:rPr lang="ru-RU" altLang="ru-RU" sz="3000" b="1" i="1" smtClean="0">
                <a:cs typeface="Times New Roman" panose="02020603050405020304" pitchFamily="18" charset="0"/>
              </a:rPr>
              <a:t>для инвалидов объектов и услуг</a:t>
            </a:r>
            <a:endParaRPr lang="ru-RU" altLang="ru-RU" sz="3000" i="1" smtClean="0">
              <a:cs typeface="Times New Roman" panose="02020603050405020304" pitchFamily="18" charset="0"/>
            </a:endParaRPr>
          </a:p>
        </p:txBody>
      </p:sp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539750" y="1196975"/>
            <a:ext cx="82089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03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cs typeface="Times New Roman" panose="02020603050405020304" pitchFamily="18" charset="0"/>
              </a:rPr>
              <a:t>Первая группа</a:t>
            </a:r>
            <a:r>
              <a:rPr lang="ru-RU" altLang="ru-RU" sz="2400">
                <a:cs typeface="Times New Roman" panose="02020603050405020304" pitchFamily="18" charset="0"/>
              </a:rPr>
              <a:t> – обязанности по обеспечению физической доступности объектов, а также предоставляемых в них услуг.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cs typeface="Times New Roman" panose="02020603050405020304" pitchFamily="18" charset="0"/>
              </a:rPr>
              <a:t>Вторая группа</a:t>
            </a:r>
            <a:r>
              <a:rPr lang="ru-RU" altLang="ru-RU" sz="2400">
                <a:cs typeface="Times New Roman" panose="02020603050405020304" pitchFamily="18" charset="0"/>
              </a:rPr>
              <a:t> – обязанности, направленные на устранения факторов, препятствующих получению информации на объектах.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cs typeface="Times New Roman" panose="02020603050405020304" pitchFamily="18" charset="0"/>
              </a:rPr>
              <a:t>Третья группа</a:t>
            </a:r>
            <a:r>
              <a:rPr lang="ru-RU" altLang="ru-RU" sz="2400">
                <a:cs typeface="Times New Roman" panose="02020603050405020304" pitchFamily="18" charset="0"/>
              </a:rPr>
              <a:t> – обязанности, возлагаемые на работников организаций, контактирующих с населением.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Применяются </a:t>
            </a:r>
            <a:r>
              <a:rPr lang="ru-RU" altLang="ru-RU" sz="2400" b="1">
                <a:cs typeface="Times New Roman" panose="02020603050405020304" pitchFamily="18" charset="0"/>
              </a:rPr>
              <a:t>с 1 июля 2016 года</a:t>
            </a:r>
            <a:endParaRPr lang="ru-RU" altLang="ru-RU" sz="24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15900" y="404813"/>
            <a:ext cx="8856663" cy="649287"/>
          </a:xfrm>
        </p:spPr>
        <p:txBody>
          <a:bodyPr/>
          <a:lstStyle/>
          <a:p>
            <a:pPr eaLnBrk="1" hangingPunct="1"/>
            <a:r>
              <a:rPr lang="ru-RU" altLang="ru-RU" sz="2600" b="1" i="1" smtClean="0">
                <a:cs typeface="Times New Roman" panose="02020603050405020304" pitchFamily="18" charset="0"/>
              </a:rPr>
              <a:t>Механизм, обеспечивающий исполнение обязанностей, связанных с созданием доступной среды</a:t>
            </a:r>
            <a:r>
              <a:rPr lang="ru-RU" altLang="ru-RU" sz="2600" i="1" smtClean="0">
                <a:cs typeface="Times New Roman" panose="02020603050405020304" pitchFamily="18" charset="0"/>
              </a:rPr>
              <a:t> </a:t>
            </a:r>
            <a:br>
              <a:rPr lang="ru-RU" altLang="ru-RU" sz="2600" i="1" smtClean="0">
                <a:cs typeface="Times New Roman" panose="02020603050405020304" pitchFamily="18" charset="0"/>
              </a:rPr>
            </a:br>
            <a:r>
              <a:rPr lang="ru-RU" altLang="ru-RU" sz="2600" b="1" i="1" smtClean="0">
                <a:cs typeface="Times New Roman" panose="02020603050405020304" pitchFamily="18" charset="0"/>
              </a:rPr>
              <a:t>для инвалидов и других МГН</a:t>
            </a:r>
            <a:endParaRPr lang="ru-RU" altLang="ru-RU" sz="2600" i="1" smtClean="0">
              <a:cs typeface="Times New Roman" panose="02020603050405020304" pitchFamily="18" charset="0"/>
            </a:endParaRPr>
          </a:p>
        </p:txBody>
      </p:sp>
      <p:sp>
        <p:nvSpPr>
          <p:cNvPr id="5123" name="Прямоугольник 1"/>
          <p:cNvSpPr>
            <a:spLocks noChangeArrowheads="1"/>
          </p:cNvSpPr>
          <p:nvPr/>
        </p:nvSpPr>
        <p:spPr bwMode="auto">
          <a:xfrm>
            <a:off x="539750" y="1784350"/>
            <a:ext cx="82089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03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cs typeface="Times New Roman" panose="02020603050405020304" pitchFamily="18" charset="0"/>
              </a:rPr>
              <a:t>Утверждение Порядка обеспечения условий доступности для инвалидов объектов и предоставляемых услуг, а также оказания им при этом необходимой помощи</a:t>
            </a:r>
            <a:r>
              <a:rPr lang="ru-RU" altLang="ru-RU" sz="2400" b="1">
                <a:cs typeface="Times New Roman" panose="02020603050405020304" pitchFamily="18" charset="0"/>
              </a:rPr>
              <a:t> </a:t>
            </a:r>
            <a:r>
              <a:rPr lang="ru-RU" altLang="ru-RU" sz="2400">
                <a:cs typeface="Times New Roman" panose="02020603050405020304" pitchFamily="18" charset="0"/>
              </a:rPr>
              <a:t>(федеральный уровень)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cs typeface="Times New Roman" panose="02020603050405020304" pitchFamily="18" charset="0"/>
              </a:rPr>
              <a:t> </a:t>
            </a:r>
            <a:endParaRPr lang="ru-RU" altLang="ru-RU" sz="24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cs typeface="Times New Roman" panose="02020603050405020304" pitchFamily="18" charset="0"/>
              </a:rPr>
              <a:t>Инструктирование (обучение) специалистов, работающих с инвалидами, по вопросам обеспечения доступности для них объектов и услуг</a:t>
            </a:r>
            <a:r>
              <a:rPr lang="ru-RU" altLang="ru-RU" sz="2400" b="1">
                <a:cs typeface="Times New Roman" panose="02020603050405020304" pitchFamily="18" charset="0"/>
              </a:rPr>
              <a:t> </a:t>
            </a:r>
            <a:r>
              <a:rPr lang="ru-RU" altLang="ru-RU" sz="2400">
                <a:cs typeface="Times New Roman" panose="02020603050405020304" pitchFamily="18" charset="0"/>
              </a:rPr>
              <a:t>(федеральный, региональный, муниципальный уровень, уровень организации, предоставляющей услуги, в пределах их полномочий)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65100" y="115888"/>
            <a:ext cx="8856663" cy="649287"/>
          </a:xfrm>
        </p:spPr>
        <p:txBody>
          <a:bodyPr/>
          <a:lstStyle/>
          <a:p>
            <a:pPr eaLnBrk="1" hangingPunct="1"/>
            <a:r>
              <a:rPr lang="ru-RU" altLang="ru-RU" sz="2400" b="1" i="1" smtClean="0">
                <a:cs typeface="Times New Roman" panose="02020603050405020304" pitchFamily="18" charset="0"/>
              </a:rPr>
              <a:t>Порядок действий по адаптации объектов образования и образовательных услуг</a:t>
            </a:r>
            <a:endParaRPr lang="ru-RU" altLang="ru-RU" sz="2400" i="1" smtClean="0">
              <a:cs typeface="Times New Roman" panose="02020603050405020304" pitchFamily="18" charset="0"/>
            </a:endParaRPr>
          </a:p>
        </p:txBody>
      </p:sp>
      <p:sp>
        <p:nvSpPr>
          <p:cNvPr id="6147" name="Прямоугольник 1"/>
          <p:cNvSpPr>
            <a:spLocks noChangeArrowheads="1"/>
          </p:cNvSpPr>
          <p:nvPr/>
        </p:nvSpPr>
        <p:spPr bwMode="auto">
          <a:xfrm>
            <a:off x="488950" y="981075"/>
            <a:ext cx="8208963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Изучение потребностей населения в услугах реализации адаптированных общеобразовательных программах (по категориям, в соответствии со специальными  ФГОС)</a:t>
            </a: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Анализ доступности прилегающей к объекту (дорожной, транспортной и др.) инфраструктуры </a:t>
            </a: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Проведение обследования объекта и территории, составление Акта</a:t>
            </a: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Паспортизация объекта</a:t>
            </a: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Схемы передвижения (от остановки, на территории и в здании)</a:t>
            </a: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Разработка Стандарта организации по обеспечению доступности объекта и образовательных услуг для инвалидов (по категориям)</a:t>
            </a: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Разработка программы и планов мероприятий по развитию доступной среды в организации</a:t>
            </a: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Разработка локальных актов (положений, порядков, инструкций) </a:t>
            </a: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ru-RU" altLang="ru-RU" sz="1000"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ru-RU" altLang="ru-RU" sz="2000">
                <a:cs typeface="Times New Roman" panose="02020603050405020304" pitchFamily="18" charset="0"/>
              </a:rPr>
              <a:t>Разработка программ и организация обучения персонала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smtClean="0">
                <a:cs typeface="Times New Roman" panose="02020603050405020304" pitchFamily="18" charset="0"/>
              </a:rPr>
              <a:t>Организация проведение обследования объекта и территории</a:t>
            </a:r>
            <a:endParaRPr lang="ru-RU" altLang="ru-RU" sz="3200" smtClean="0"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557338"/>
            <a:ext cx="8424862" cy="48307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latin typeface="+mn-lt"/>
                <a:cs typeface="Arial" charset="0"/>
              </a:rPr>
              <a:t>Нормативные документы:</a:t>
            </a:r>
          </a:p>
          <a:p>
            <a:pPr eaLnBrk="1" hangingPunct="1">
              <a:defRPr/>
            </a:pPr>
            <a:endParaRPr lang="ru-RU" sz="28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ru-RU" sz="2800" dirty="0">
                <a:latin typeface="+mn-lt"/>
                <a:cs typeface="Arial" charset="0"/>
              </a:rPr>
              <a:t>СП-59.13330.2012 Свод правил. Доступность зданий и сооружений для МГН. Актуализированная версия </a:t>
            </a:r>
            <a:r>
              <a:rPr lang="ru-RU" sz="2800" dirty="0" err="1">
                <a:latin typeface="+mn-lt"/>
                <a:cs typeface="Arial" charset="0"/>
              </a:rPr>
              <a:t>СНиП</a:t>
            </a:r>
            <a:r>
              <a:rPr lang="ru-RU" sz="2800" dirty="0">
                <a:latin typeface="+mn-lt"/>
                <a:cs typeface="Arial" charset="0"/>
              </a:rPr>
              <a:t> 35-01-2001</a:t>
            </a:r>
          </a:p>
          <a:p>
            <a:pPr eaLnBrk="1" hangingPunct="1">
              <a:defRPr/>
            </a:pPr>
            <a:endParaRPr lang="ru-RU" sz="28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ru-RU" sz="2800" dirty="0">
                <a:latin typeface="+mn-lt"/>
                <a:cs typeface="Arial" charset="0"/>
              </a:rPr>
              <a:t>Издание приказа создании комиссии по проведению паспортизации объектов социальной, инженерной, транспортной инфраструктур и услуг в приоритетных сферах жизнедеятельности инвалидов и других маломобильных граждан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altLang="ru-RU" sz="3200" b="1" smtClean="0"/>
              <a:t>Паспортизация объекта</a:t>
            </a:r>
            <a:endParaRPr lang="ru-RU" altLang="ru-RU" sz="320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855663"/>
            <a:ext cx="864076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4013" algn="just" eaLnBrk="1" hangingPunct="1">
              <a:defRPr/>
            </a:pPr>
            <a:r>
              <a:rPr lang="ru-RU" sz="2400" dirty="0">
                <a:latin typeface="+mn-lt"/>
                <a:cs typeface="Arial" charset="0"/>
              </a:rPr>
              <a:t>Приказ Министерства образования и науки РФ от 09.11.2015 № 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  <a:p>
            <a:pPr indent="354013" algn="just" eaLnBrk="1" hangingPunct="1">
              <a:defRPr/>
            </a:pPr>
            <a:endParaRPr lang="ru-RU" sz="1200" dirty="0">
              <a:latin typeface="+mn-lt"/>
              <a:cs typeface="Arial" charset="0"/>
            </a:endParaRPr>
          </a:p>
          <a:p>
            <a:pPr indent="354013" algn="just" eaLnBrk="1" hangingPunct="1">
              <a:defRPr/>
            </a:pPr>
            <a:r>
              <a:rPr lang="ru-RU" sz="2400" dirty="0">
                <a:latin typeface="+mn-lt"/>
                <a:cs typeface="Arial" charset="0"/>
              </a:rPr>
              <a:t>Постановление Правительства Свердловской области от 11.02.2014 № 70-ПП «О координации деятельности в сфере формирования доступной среды жизнедеятельности для инвалидов и других маломобильных групп населения на территории Свердловской области»</a:t>
            </a:r>
          </a:p>
          <a:p>
            <a:pPr indent="354013" algn="just" eaLnBrk="1" hangingPunct="1">
              <a:defRPr/>
            </a:pPr>
            <a:endParaRPr lang="ru-RU" sz="1200" dirty="0">
              <a:latin typeface="+mn-lt"/>
              <a:cs typeface="Arial" charset="0"/>
            </a:endParaRPr>
          </a:p>
          <a:p>
            <a:pPr indent="354013" algn="just" eaLnBrk="1" hangingPunct="1">
              <a:defRPr/>
            </a:pPr>
            <a:r>
              <a:rPr lang="ru-RU" sz="2400" dirty="0">
                <a:latin typeface="+mn-lt"/>
                <a:cs typeface="Arial" charset="0"/>
              </a:rPr>
              <a:t>Методические рекомендации по внедрению механизмов, обеспечивающих доступность услуг в сфере образования для различных категорий детей-инвалидов, в том числе по созданию безбарьерной школьной среды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260350"/>
            <a:ext cx="9144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+mj-lt"/>
                <a:ea typeface="+mj-ea"/>
                <a:cs typeface="+mj-cs"/>
              </a:rPr>
              <a:t>Структура паспорта</a:t>
            </a:r>
            <a:endParaRPr lang="ru-RU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703263"/>
            <a:ext cx="8713788" cy="61547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2000" b="1" dirty="0">
                <a:latin typeface="+mn-lt"/>
                <a:cs typeface="Arial" charset="0"/>
              </a:rPr>
              <a:t>Паспорт доступности должен содержать следующие разделы:</a:t>
            </a:r>
          </a:p>
          <a:p>
            <a:pPr algn="just" eaLnBrk="1" hangingPunct="1">
              <a:defRPr/>
            </a:pPr>
            <a:endParaRPr lang="ru-RU" sz="2200" b="1" dirty="0">
              <a:latin typeface="+mn-lt"/>
              <a:cs typeface="Arial" charset="0"/>
            </a:endParaRPr>
          </a:p>
          <a:p>
            <a:pPr indent="442913" algn="just" eaLnBrk="1" hangingPunct="1">
              <a:defRPr/>
            </a:pPr>
            <a:r>
              <a:rPr lang="ru-RU" sz="2200" dirty="0">
                <a:latin typeface="+mn-lt"/>
                <a:cs typeface="Arial" charset="0"/>
              </a:rPr>
              <a:t>а)	краткая характеристика объекта и предоставляемых на нем услуг;</a:t>
            </a:r>
          </a:p>
          <a:p>
            <a:pPr indent="442913" algn="just" eaLnBrk="1" hangingPunct="1">
              <a:defRPr/>
            </a:pPr>
            <a:endParaRPr lang="ru-RU" sz="2200" dirty="0">
              <a:latin typeface="+mn-lt"/>
              <a:cs typeface="Arial" charset="0"/>
            </a:endParaRPr>
          </a:p>
          <a:p>
            <a:pPr indent="442913" algn="just" eaLnBrk="1" hangingPunct="1">
              <a:defRPr/>
            </a:pPr>
            <a:r>
              <a:rPr lang="ru-RU" sz="2200" dirty="0">
                <a:latin typeface="+mn-lt"/>
                <a:cs typeface="Arial" charset="0"/>
              </a:rPr>
              <a:t>б)	оценка соответствия уровня доступности для инвалидов объекта и имеющихся недостатков в обеспечении условий его доступности для инвалидов, с использованием показателей (см. ниже);</a:t>
            </a:r>
          </a:p>
          <a:p>
            <a:pPr indent="442913" algn="just" eaLnBrk="1" hangingPunct="1">
              <a:defRPr/>
            </a:pPr>
            <a:endParaRPr lang="ru-RU" sz="2200" dirty="0">
              <a:latin typeface="+mn-lt"/>
              <a:cs typeface="Arial" charset="0"/>
            </a:endParaRPr>
          </a:p>
          <a:p>
            <a:pPr indent="442913" algn="just" eaLnBrk="1" hangingPunct="1">
              <a:defRPr/>
            </a:pPr>
            <a:r>
              <a:rPr lang="ru-RU" sz="2200" dirty="0">
                <a:latin typeface="+mn-lt"/>
                <a:cs typeface="Arial" charset="0"/>
              </a:rPr>
              <a:t>в)	оценка соответствия уровня доступности для инвалидов предоставляемых услуг и имеющихся недостатков в обеспечении условий их доступности для инвалидов, с использованием этих показателей;</a:t>
            </a:r>
          </a:p>
          <a:p>
            <a:pPr indent="442913" algn="just" eaLnBrk="1" hangingPunct="1">
              <a:defRPr/>
            </a:pPr>
            <a:endParaRPr lang="ru-RU" sz="2200" dirty="0">
              <a:latin typeface="+mn-lt"/>
              <a:cs typeface="Arial" charset="0"/>
            </a:endParaRPr>
          </a:p>
          <a:p>
            <a:pPr indent="442913" algn="just" eaLnBrk="1" hangingPunct="1">
              <a:defRPr/>
            </a:pPr>
            <a:r>
              <a:rPr lang="ru-RU" sz="2200" dirty="0">
                <a:latin typeface="+mn-lt"/>
                <a:cs typeface="Arial" charset="0"/>
              </a:rPr>
              <a:t>г)	управленческие решения по срокам и объемам работ, необходимых для приведения объекта и порядка предоставления на нем услуг в соответствие с требованиями законодательства Российской Федерации.</a:t>
            </a:r>
            <a:endParaRPr lang="ru-RU" sz="2200" b="1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260350"/>
            <a:ext cx="9144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+mj-lt"/>
                <a:ea typeface="+mj-ea"/>
                <a:cs typeface="+mj-cs"/>
              </a:rPr>
              <a:t>Структура паспорта</a:t>
            </a:r>
            <a:endParaRPr lang="ru-RU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765175"/>
            <a:ext cx="8642350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30225" algn="just" eaLnBrk="1" hangingPunct="1">
              <a:defRPr/>
            </a:pPr>
            <a:r>
              <a:rPr lang="ru-RU" sz="2400" b="1" dirty="0">
                <a:latin typeface="+mn-lt"/>
                <a:cs typeface="Arial" charset="0"/>
              </a:rPr>
              <a:t>Управленческие решения </a:t>
            </a:r>
            <a:r>
              <a:rPr lang="ru-RU" sz="2400" dirty="0">
                <a:latin typeface="+mn-lt"/>
                <a:cs typeface="Arial" charset="0"/>
              </a:rPr>
              <a:t>в целях последовательного повышения уровня доступности объекта и условий для предоставления на нем услуг с учетом потребностей инвалидов:</a:t>
            </a:r>
          </a:p>
          <a:p>
            <a:pPr indent="530225" algn="just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Arial" charset="0"/>
              </a:rPr>
              <a:t>вносятся в Паспорт доступности;</a:t>
            </a:r>
          </a:p>
          <a:p>
            <a:pPr indent="530225" algn="just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Arial" charset="0"/>
              </a:rPr>
              <a:t>учитываются в планах развития объекта;</a:t>
            </a:r>
          </a:p>
          <a:p>
            <a:pPr indent="530225" algn="just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Arial" charset="0"/>
              </a:rPr>
              <a:t>используются при составлении смет капитального и текущего ремонта, реконструкции, модернизации объекта;</a:t>
            </a:r>
          </a:p>
          <a:p>
            <a:pPr indent="530225" algn="just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Arial" charset="0"/>
              </a:rPr>
              <a:t>отражаются в графиках переоснащения объекта и закупки нового оборудования;</a:t>
            </a:r>
          </a:p>
          <a:p>
            <a:pPr indent="530225" algn="just" eaLnBrk="1" hangingPunct="1"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  <a:cs typeface="Arial" charset="0"/>
              </a:rPr>
              <a:t>включаются в задания на проектирование, в технические задания на разработку проектно-сметной документации на строительство, при необходимости, на оснащение приспособлениями и оборудованием вновь вводимых в эксплуатацию объектов (для обеспечения полного соответствия требованиям доступности объектов для инвалидов с 01 июля 2016 года).</a:t>
            </a:r>
            <a:r>
              <a:rPr lang="ru-RU" sz="2400" b="1" dirty="0">
                <a:latin typeface="+mn-lt"/>
                <a:cs typeface="Arial" charset="0"/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ай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1330</Words>
  <Application>Microsoft Office PowerPoint</Application>
  <PresentationFormat>Экран (4:3)</PresentationFormat>
  <Paragraphs>186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Calibri</vt:lpstr>
      <vt:lpstr>Тема Office</vt:lpstr>
      <vt:lpstr>Мониторинг обеспечения  доступности объектов образования и образовательных услуг для инвалидов </vt:lpstr>
      <vt:lpstr>Нормативные документы</vt:lpstr>
      <vt:lpstr>Общие обязанности по адаптации  для инвалидов объектов и услуг</vt:lpstr>
      <vt:lpstr>Механизм, обеспечивающий исполнение обязанностей, связанных с созданием доступной среды  для инвалидов и других МГН</vt:lpstr>
      <vt:lpstr>Порядок действий по адаптации объектов образования и образовательных услуг</vt:lpstr>
      <vt:lpstr>Организация проведение обследования объекта и территории</vt:lpstr>
      <vt:lpstr>Паспортизация объекта</vt:lpstr>
      <vt:lpstr>Презентация PowerPoint</vt:lpstr>
      <vt:lpstr>Презентация PowerPoint</vt:lpstr>
      <vt:lpstr>Презентация PowerPoint</vt:lpstr>
      <vt:lpstr>Разработка «дорожных карт»</vt:lpstr>
      <vt:lpstr>Разработка «дорожных карт»</vt:lpstr>
      <vt:lpstr>Структура дорожной карты</vt:lpstr>
      <vt:lpstr>Показатели доступности  для инвалидов объектов и услуг</vt:lpstr>
      <vt:lpstr>Показатели доступности  для инвалидов объектов и услуг</vt:lpstr>
      <vt:lpstr>Показатели доступности  для инвалидов объектов и услуг</vt:lpstr>
      <vt:lpstr>Показатели доступности  для инвалидов объектов и услуг</vt:lpstr>
      <vt:lpstr>Структура плана мероприятий</vt:lpstr>
      <vt:lpstr>Локальные акты образовательной организации</vt:lpstr>
      <vt:lpstr>Локальные акты образовательной организации</vt:lpstr>
      <vt:lpstr>Разработка программ обучения и организация обучения</vt:lpstr>
      <vt:lpstr>Презентация PowerPoint</vt:lpstr>
      <vt:lpstr>Ответственность за неисполнение законодательства об обеспечении доступной среды для инвалидов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Maniceneco</dc:creator>
  <cp:lastModifiedBy>Для видео</cp:lastModifiedBy>
  <cp:revision>259</cp:revision>
  <dcterms:created xsi:type="dcterms:W3CDTF">2016-05-20T05:45:10Z</dcterms:created>
  <dcterms:modified xsi:type="dcterms:W3CDTF">2016-10-10T05:30:19Z</dcterms:modified>
</cp:coreProperties>
</file>