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2"/>
  </p:notesMasterIdLst>
  <p:sldIdLst>
    <p:sldId id="257" r:id="rId2"/>
    <p:sldId id="259" r:id="rId3"/>
    <p:sldId id="258" r:id="rId4"/>
    <p:sldId id="301" r:id="rId5"/>
    <p:sldId id="302" r:id="rId6"/>
    <p:sldId id="303" r:id="rId7"/>
    <p:sldId id="305" r:id="rId8"/>
    <p:sldId id="304" r:id="rId9"/>
    <p:sldId id="306" r:id="rId10"/>
    <p:sldId id="281" r:id="rId11"/>
    <p:sldId id="290" r:id="rId12"/>
    <p:sldId id="288" r:id="rId13"/>
    <p:sldId id="292" r:id="rId14"/>
    <p:sldId id="291" r:id="rId15"/>
    <p:sldId id="285" r:id="rId16"/>
    <p:sldId id="312" r:id="rId17"/>
    <p:sldId id="269" r:id="rId18"/>
    <p:sldId id="299" r:id="rId19"/>
    <p:sldId id="298" r:id="rId20"/>
    <p:sldId id="296" r:id="rId21"/>
    <p:sldId id="295" r:id="rId22"/>
    <p:sldId id="286" r:id="rId23"/>
    <p:sldId id="311" r:id="rId24"/>
    <p:sldId id="287" r:id="rId25"/>
    <p:sldId id="310" r:id="rId26"/>
    <p:sldId id="308" r:id="rId27"/>
    <p:sldId id="309" r:id="rId28"/>
    <p:sldId id="300" r:id="rId29"/>
    <p:sldId id="307" r:id="rId30"/>
    <p:sldId id="294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1" autoAdjust="0"/>
    <p:restoredTop sz="94640" autoAdjust="0"/>
  </p:normalViewPr>
  <p:slideViewPr>
    <p:cSldViewPr>
      <p:cViewPr varScale="1">
        <p:scale>
          <a:sx n="69" d="100"/>
          <a:sy n="69" d="100"/>
        </p:scale>
        <p:origin x="54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69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18FA04D-E658-4A09-97B0-B75AC44F713C}" type="datetimeFigureOut">
              <a:rPr lang="ru-RU"/>
              <a:pPr>
                <a:defRPr/>
              </a:pPr>
              <a:t>19.05.2016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6C22C9-5803-44AD-ABA7-7F0AC9AF163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3A57949B-A62D-4F6A-80BA-FE11532A22B9}" type="slidenum">
              <a:rPr lang="ru-RU" altLang="ru-RU"/>
              <a:pPr eaLnBrk="1" hangingPunct="1"/>
              <a:t>15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3816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381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04E74-F317-4524-BA46-00BD49FEC0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9983457"/>
      </p:ext>
    </p:extLst>
  </p:cSld>
  <p:clrMapOvr>
    <a:masterClrMapping/>
  </p:clrMapOvr>
  <p:transition advClick="0" advTm="3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92B69-0EB9-4280-B894-89BE79E8DC8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293947"/>
      </p:ext>
    </p:extLst>
  </p:cSld>
  <p:clrMapOvr>
    <a:masterClrMapping/>
  </p:clrMapOvr>
  <p:transition advClick="0" advTm="3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3B7180-7856-4EB8-8888-7A36C64C11B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943628"/>
      </p:ext>
    </p:extLst>
  </p:cSld>
  <p:clrMapOvr>
    <a:masterClrMapping/>
  </p:clrMapOvr>
  <p:transition advClick="0" advTm="3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B464FF-CF63-483F-B877-D2B5C2AE39B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789105"/>
      </p:ext>
    </p:extLst>
  </p:cSld>
  <p:clrMapOvr>
    <a:masterClrMapping/>
  </p:clrMapOvr>
  <p:transition advClick="0" advTm="30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386A7E-E2C9-4B38-96A0-4F2A5A2A846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007230"/>
      </p:ext>
    </p:extLst>
  </p:cSld>
  <p:clrMapOvr>
    <a:masterClrMapping/>
  </p:clrMapOvr>
  <p:transition advClick="0" advTm="3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35910C-D963-4138-AB4D-111B551563D0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595704"/>
      </p:ext>
    </p:extLst>
  </p:cSld>
  <p:clrMapOvr>
    <a:masterClrMapping/>
  </p:clrMapOvr>
  <p:transition advClick="0" advTm="3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F3289-1DB7-4313-8920-83D462B5EC1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233570"/>
      </p:ext>
    </p:extLst>
  </p:cSld>
  <p:clrMapOvr>
    <a:masterClrMapping/>
  </p:clrMapOvr>
  <p:transition advClick="0" advTm="3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E33A65-EB96-4E92-ACAD-F865F8AC1D60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892201"/>
      </p:ext>
    </p:extLst>
  </p:cSld>
  <p:clrMapOvr>
    <a:masterClrMapping/>
  </p:clrMapOvr>
  <p:transition advClick="0" advTm="3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704201-A48E-45C7-B309-FB53709B8D8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584470"/>
      </p:ext>
    </p:extLst>
  </p:cSld>
  <p:clrMapOvr>
    <a:masterClrMapping/>
  </p:clrMapOvr>
  <p:transition advClick="0" advTm="3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682369-3785-4784-B629-F666D6D2260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796315"/>
      </p:ext>
    </p:extLst>
  </p:cSld>
  <p:clrMapOvr>
    <a:masterClrMapping/>
  </p:clrMapOvr>
  <p:transition advClick="0" advTm="3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CB7273-FC64-4C70-BD3A-D5F2C6F5BDD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799260"/>
      </p:ext>
    </p:extLst>
  </p:cSld>
  <p:clrMapOvr>
    <a:masterClrMapping/>
  </p:clrMapOvr>
  <p:transition advClick="0" advTm="3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04DEB8-7660-4D89-8013-98020457138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98697"/>
      </p:ext>
    </p:extLst>
  </p:cSld>
  <p:clrMapOvr>
    <a:masterClrMapping/>
  </p:clrMapOvr>
  <p:transition advClick="0" advTm="3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73A68-1F35-430E-BF97-CB6C66D4CE6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186844"/>
      </p:ext>
    </p:extLst>
  </p:cSld>
  <p:clrMapOvr>
    <a:masterClrMapping/>
  </p:clrMapOvr>
  <p:transition advClick="0" advTm="3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3277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34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35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36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37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277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7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41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42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43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278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278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278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50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51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9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279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79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79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9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270938C-2BAD-4DA9-98A4-5BA8B7B5D56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279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4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  <p:sldLayoutId id="2147484033" r:id="rId13"/>
  </p:sldLayoutIdLst>
  <p:transition advClick="0" advTm="3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43986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Муниципальное автономное дошкольное образовательное учреждение </a:t>
            </a:r>
            <a:br>
              <a:rPr lang="ru-RU" sz="2800" dirty="0" smtClean="0"/>
            </a:br>
            <a:r>
              <a:rPr lang="ru-RU" sz="2800" dirty="0" smtClean="0"/>
              <a:t>«Детский сад №52 «Рябинка» комбинированного вида»</a:t>
            </a:r>
            <a:br>
              <a:rPr lang="ru-RU" sz="2800" dirty="0" smtClean="0"/>
            </a:br>
            <a:endParaRPr lang="ru-RU" sz="2800" dirty="0" smtClean="0"/>
          </a:p>
        </p:txBody>
      </p:sp>
      <p:sp>
        <p:nvSpPr>
          <p:cNvPr id="3075" name="Text Box 11"/>
          <p:cNvSpPr txBox="1">
            <a:spLocks noChangeArrowheads="1"/>
          </p:cNvSpPr>
          <p:nvPr/>
        </p:nvSpPr>
        <p:spPr bwMode="auto">
          <a:xfrm>
            <a:off x="741363" y="2781300"/>
            <a:ext cx="8482012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ru-RU" sz="3600"/>
              <a:t>Формирование основ </a:t>
            </a:r>
          </a:p>
          <a:p>
            <a:pPr eaLnBrk="1" hangingPunct="1"/>
            <a:r>
              <a:rPr lang="ru-RU" altLang="ru-RU" sz="3600"/>
              <a:t>жизненных компетенций </a:t>
            </a:r>
          </a:p>
          <a:p>
            <a:pPr eaLnBrk="1" hangingPunct="1"/>
            <a:r>
              <a:rPr lang="ru-RU" altLang="ru-RU" sz="3600"/>
              <a:t> у детей с ОВЗ </a:t>
            </a:r>
          </a:p>
          <a:p>
            <a:pPr eaLnBrk="1" hangingPunct="1"/>
            <a:endParaRPr lang="ru-RU" altLang="ru-RU" sz="2800"/>
          </a:p>
          <a:p>
            <a:pPr eaLnBrk="1" hangingPunct="1"/>
            <a:r>
              <a:rPr lang="ru-RU" altLang="ru-RU" sz="2800"/>
              <a:t>                                                </a:t>
            </a:r>
          </a:p>
          <a:p>
            <a:pPr eaLnBrk="1" hangingPunct="1"/>
            <a:r>
              <a:rPr lang="ru-RU" altLang="ru-RU" sz="2800"/>
              <a:t>                                                Учитель-логопед </a:t>
            </a:r>
          </a:p>
          <a:p>
            <a:pPr eaLnBrk="1" hangingPunct="1"/>
            <a:r>
              <a:rPr lang="ru-RU" altLang="ru-RU" sz="2800"/>
              <a:t>                                                Данькина Н.В.</a:t>
            </a:r>
          </a:p>
          <a:p>
            <a:pPr eaLnBrk="1" hangingPunct="1"/>
            <a:r>
              <a:rPr lang="ru-RU" altLang="ru-RU" sz="2800"/>
              <a:t>г. Верхняя Салда</a:t>
            </a:r>
          </a:p>
          <a:p>
            <a:pPr eaLnBrk="1" hangingPunct="1"/>
            <a:r>
              <a:rPr lang="ru-RU" altLang="ru-RU" sz="2800"/>
              <a:t>        </a:t>
            </a:r>
          </a:p>
        </p:txBody>
      </p:sp>
    </p:spTree>
  </p:cSld>
  <p:clrMapOvr>
    <a:masterClrMapping/>
  </p:clrMapOvr>
  <p:transition advTm="1372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25538"/>
            <a:ext cx="8229600" cy="45307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endParaRPr lang="ru-RU" dirty="0" smtClean="0">
              <a:effectLst/>
            </a:endParaRPr>
          </a:p>
          <a:p>
            <a:pPr>
              <a:buFontTx/>
              <a:buChar char="-"/>
              <a:defRPr/>
            </a:pPr>
            <a:r>
              <a:rPr lang="ru-RU" sz="2000" dirty="0" smtClean="0">
                <a:effectLst/>
              </a:rPr>
              <a:t>Диагностирование детей</a:t>
            </a:r>
          </a:p>
          <a:p>
            <a:pPr>
              <a:buFontTx/>
              <a:buChar char="-"/>
              <a:defRPr/>
            </a:pPr>
            <a:r>
              <a:rPr lang="ru-RU" sz="2000" dirty="0" smtClean="0">
                <a:effectLst/>
              </a:rPr>
              <a:t>Знакомство родителей с результатами диагностик</a:t>
            </a:r>
          </a:p>
          <a:p>
            <a:pPr>
              <a:buFontTx/>
              <a:buChar char="-"/>
              <a:defRPr/>
            </a:pPr>
            <a:r>
              <a:rPr lang="ru-RU" sz="2000" dirty="0" smtClean="0">
                <a:effectLst/>
              </a:rPr>
              <a:t>Разработка совместно со всеми специалистами ДОУ индивидуального образовательного маршрута каждого ребенка с ОВЗ</a:t>
            </a:r>
          </a:p>
          <a:p>
            <a:pPr>
              <a:buFontTx/>
              <a:buChar char="-"/>
              <a:defRPr/>
            </a:pPr>
            <a:r>
              <a:rPr lang="ru-RU" sz="2000" dirty="0" smtClean="0">
                <a:effectLst/>
              </a:rPr>
              <a:t>-Логопедическое просвещение родителей</a:t>
            </a:r>
          </a:p>
          <a:p>
            <a:pPr>
              <a:buClr>
                <a:srgbClr val="EBF25A"/>
              </a:buClr>
              <a:buFontTx/>
              <a:buChar char="-"/>
              <a:defRPr/>
            </a:pPr>
            <a:r>
              <a:rPr lang="ru-RU" sz="2000" dirty="0">
                <a:solidFill>
                  <a:srgbClr val="FFFFFF"/>
                </a:solidFill>
              </a:rPr>
              <a:t> Совместные логопедические занятия детей из общеразвивающих групп и детей с ОВЗ в рамках инклюзивного образования</a:t>
            </a:r>
          </a:p>
          <a:p>
            <a:pPr>
              <a:buClr>
                <a:srgbClr val="EBF25A"/>
              </a:buClr>
              <a:buFontTx/>
              <a:buChar char="-"/>
              <a:defRPr/>
            </a:pPr>
            <a:r>
              <a:rPr lang="ru-RU" sz="2000" dirty="0">
                <a:solidFill>
                  <a:srgbClr val="FFFFFF"/>
                </a:solidFill>
              </a:rPr>
              <a:t>Логопедическая работа направленная на компенсацию утраченных функций у детей с ОВЗ</a:t>
            </a:r>
          </a:p>
          <a:p>
            <a:pPr>
              <a:buClr>
                <a:srgbClr val="EBF25A"/>
              </a:buClr>
              <a:buFontTx/>
              <a:buChar char="-"/>
              <a:defRPr/>
            </a:pPr>
            <a:r>
              <a:rPr lang="ru-RU" sz="2000" dirty="0">
                <a:solidFill>
                  <a:srgbClr val="FFFFFF"/>
                </a:solidFill>
              </a:rPr>
              <a:t>Использование </a:t>
            </a:r>
            <a:r>
              <a:rPr lang="ru-RU" sz="2000" dirty="0" err="1">
                <a:solidFill>
                  <a:srgbClr val="FFFFFF"/>
                </a:solidFill>
              </a:rPr>
              <a:t>логоритмики</a:t>
            </a:r>
            <a:r>
              <a:rPr lang="ru-RU" sz="2000" dirty="0">
                <a:solidFill>
                  <a:srgbClr val="FFFFFF"/>
                </a:solidFill>
              </a:rPr>
              <a:t>, игр-путешествий, игр-фантазий для  формирования навыков социального поведения</a:t>
            </a:r>
          </a:p>
          <a:p>
            <a:pPr>
              <a:buClr>
                <a:srgbClr val="EBF25A"/>
              </a:buClr>
              <a:buFontTx/>
              <a:buChar char="-"/>
              <a:defRPr/>
            </a:pPr>
            <a:r>
              <a:rPr lang="ru-RU" sz="2000" dirty="0">
                <a:solidFill>
                  <a:srgbClr val="FFFFFF"/>
                </a:solidFill>
              </a:rPr>
              <a:t>Компьютерные технологии в логопедической коррекции</a:t>
            </a:r>
          </a:p>
          <a:p>
            <a:pPr>
              <a:buFontTx/>
              <a:buChar char="-"/>
              <a:defRPr/>
            </a:pPr>
            <a:endParaRPr lang="ru-RU" dirty="0" smtClean="0">
              <a:effectLst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 smtClean="0"/>
              <a:t>Деятельность учителя-логопеда по формированию основ жизненных компетенций у детей с ОВЗ</a:t>
            </a:r>
            <a:endParaRPr lang="ru-RU" sz="2800" dirty="0"/>
          </a:p>
        </p:txBody>
      </p:sp>
    </p:spTree>
  </p:cSld>
  <p:clrMapOvr>
    <a:masterClrMapping/>
  </p:clrMapOvr>
  <p:transition advTm="17038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 smtClean="0"/>
              <a:t>Комплексы дыхательных упражнений</a:t>
            </a:r>
            <a:endParaRPr lang="ru-RU" sz="3200" dirty="0"/>
          </a:p>
        </p:txBody>
      </p:sp>
      <p:pic>
        <p:nvPicPr>
          <p:cNvPr id="13315" name="Содержимое 5" descr="20160511_085226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412875"/>
            <a:ext cx="4716463" cy="3536950"/>
          </a:xfrm>
        </p:spPr>
      </p:pic>
      <p:pic>
        <p:nvPicPr>
          <p:cNvPr id="13316" name="Рисунок 6" descr="20160511_08532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3536950"/>
            <a:ext cx="4427537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617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Песочная терапия и игры с водой, су </a:t>
            </a:r>
            <a:r>
              <a:rPr lang="ru-RU" dirty="0" err="1" smtClean="0"/>
              <a:t>джок</a:t>
            </a:r>
            <a:r>
              <a:rPr lang="ru-RU" dirty="0" smtClean="0"/>
              <a:t> - терапия</a:t>
            </a:r>
            <a:endParaRPr lang="ru-RU" dirty="0"/>
          </a:p>
        </p:txBody>
      </p:sp>
      <p:pic>
        <p:nvPicPr>
          <p:cNvPr id="14339" name="Рисунок 4" descr="20160511_08444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5050" y="1447800"/>
            <a:ext cx="3219450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Рисунок 5" descr="20160511_09173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412875"/>
            <a:ext cx="3311525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825" y="4119563"/>
            <a:ext cx="3346450" cy="250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8863" y="4090988"/>
            <a:ext cx="3379787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11714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Т</a:t>
            </a:r>
            <a:r>
              <a:rPr lang="ru-RU" sz="3200" dirty="0" smtClean="0"/>
              <a:t>еатрализованная деятельность у детей с тяжелыми патологиями развития</a:t>
            </a:r>
            <a:endParaRPr lang="ru-RU" dirty="0"/>
          </a:p>
        </p:txBody>
      </p:sp>
      <p:pic>
        <p:nvPicPr>
          <p:cNvPr id="15363" name="Содержимое 3" descr="20160511_090926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412875"/>
            <a:ext cx="4859338" cy="3644900"/>
          </a:xfrm>
        </p:spPr>
      </p:pic>
      <p:pic>
        <p:nvPicPr>
          <p:cNvPr id="15364" name="Рисунок 4" descr="20160511_09113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3644900"/>
            <a:ext cx="4284662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9951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 smtClean="0"/>
              <a:t>Компьютерные технологии в обучении детей с ОВЗ</a:t>
            </a:r>
            <a:endParaRPr lang="ru-RU" sz="3200" dirty="0"/>
          </a:p>
        </p:txBody>
      </p:sp>
      <p:pic>
        <p:nvPicPr>
          <p:cNvPr id="16387" name="Содержимое 3" descr="20160511_085630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188" y="1335088"/>
            <a:ext cx="3241675" cy="2430462"/>
          </a:xfrm>
        </p:spPr>
      </p:pic>
      <p:pic>
        <p:nvPicPr>
          <p:cNvPr id="16388" name="Рисунок 4" descr="20160511_08583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1412875"/>
            <a:ext cx="3082925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4132263"/>
            <a:ext cx="3221037" cy="241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4132263"/>
            <a:ext cx="3133725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6379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Деятельность педагога-психолога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1341438"/>
            <a:ext cx="8229600" cy="4530725"/>
          </a:xfrm>
        </p:spPr>
        <p:txBody>
          <a:bodyPr/>
          <a:lstStyle/>
          <a:p>
            <a:pPr>
              <a:buFontTx/>
              <a:buChar char="-"/>
              <a:defRPr/>
            </a:pPr>
            <a:r>
              <a:rPr lang="ru-RU" dirty="0" smtClean="0"/>
              <a:t>Психологическое диагностирование детей</a:t>
            </a:r>
          </a:p>
          <a:p>
            <a:pPr>
              <a:buFontTx/>
              <a:buChar char="-"/>
              <a:defRPr/>
            </a:pPr>
            <a:r>
              <a:rPr lang="ru-RU" dirty="0" smtClean="0"/>
              <a:t>Разработка индивидуального маршрута для детей с ОВЗ</a:t>
            </a:r>
          </a:p>
          <a:p>
            <a:pPr>
              <a:buFontTx/>
              <a:buChar char="-"/>
              <a:defRPr/>
            </a:pPr>
            <a:r>
              <a:rPr lang="ru-RU" dirty="0" smtClean="0"/>
              <a:t>Совместная деятельность детей в рамках инклюзивного образования</a:t>
            </a:r>
          </a:p>
          <a:p>
            <a:pPr>
              <a:buFontTx/>
              <a:buChar char="-"/>
              <a:defRPr/>
            </a:pPr>
            <a:r>
              <a:rPr lang="ru-RU" dirty="0" smtClean="0"/>
              <a:t>Организация психолого-педагогического просвещения родителей</a:t>
            </a:r>
          </a:p>
          <a:p>
            <a:pPr>
              <a:buFontTx/>
              <a:buChar char="-"/>
              <a:defRPr/>
            </a:pPr>
            <a:r>
              <a:rPr lang="ru-RU" dirty="0" smtClean="0"/>
              <a:t>Руководство ПМПК</a:t>
            </a:r>
          </a:p>
          <a:p>
            <a:pPr>
              <a:buFontTx/>
              <a:buChar char="-"/>
              <a:defRPr/>
            </a:pPr>
            <a:endParaRPr lang="ru-RU" dirty="0"/>
          </a:p>
        </p:txBody>
      </p:sp>
    </p:spTree>
  </p:cSld>
  <p:clrMapOvr>
    <a:masterClrMapping/>
  </p:clrMapOvr>
  <p:transition advTm="32192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843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0375" y="2532063"/>
            <a:ext cx="3630613" cy="4005262"/>
          </a:xfrm>
          <a:noFill/>
          <a:ln w="25560">
            <a:solidFill>
              <a:srgbClr val="4F622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115888"/>
            <a:ext cx="3673475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" y="44450"/>
            <a:ext cx="3308350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3587750"/>
            <a:ext cx="3673475" cy="276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8843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3800" dirty="0" smtClean="0"/>
              <a:t>Деятельность воспитателей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800" dirty="0" smtClean="0"/>
              <a:t>Разработка индивидуального образовательного маршрута для детей с ОВЗ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800" dirty="0" smtClean="0"/>
              <a:t>Совместные деятельность детей в рамках инклюзивного образования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800" dirty="0" smtClean="0"/>
              <a:t>Использование сюжетно –ролевых игр для адаптации  формирования навыков социального поведения выполнения ребенком социальной роли.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800" dirty="0" smtClean="0"/>
              <a:t>Формирование навыков самообслуживания у детей с тяжелыми патологиями развития через игру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800" dirty="0" smtClean="0"/>
              <a:t>Вовлечение родителей в активную жизнь группы по социализации детей с ОВЗ.</a:t>
            </a:r>
          </a:p>
        </p:txBody>
      </p:sp>
    </p:spTree>
  </p:cSld>
  <p:clrMapOvr>
    <a:masterClrMapping/>
  </p:clrMapOvr>
  <p:transition advTm="17643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Игры для детей с тяжелыми патологиями развития</a:t>
            </a:r>
            <a:endParaRPr lang="ru-RU" dirty="0"/>
          </a:p>
        </p:txBody>
      </p:sp>
      <p:pic>
        <p:nvPicPr>
          <p:cNvPr id="20483" name="Picture 3" descr="F:\100KM555\100_514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489075"/>
            <a:ext cx="3095625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 descr="F:\100KM555\100_519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1504950"/>
            <a:ext cx="3275012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4406900"/>
            <a:ext cx="2827338" cy="233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5688" y="4227513"/>
            <a:ext cx="3328987" cy="250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13607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Развитие мелкой моторики у детей с ДЦП</a:t>
            </a:r>
            <a:endParaRPr lang="ru-RU" dirty="0"/>
          </a:p>
        </p:txBody>
      </p:sp>
      <p:pic>
        <p:nvPicPr>
          <p:cNvPr id="21507" name="Picture 2" descr="F:\100KM555\100_508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432117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 descr="F:\100KM555\100_508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6750" y="3357563"/>
            <a:ext cx="466725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290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260350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ru-RU" dirty="0" smtClean="0"/>
              <a:t>Группы для детей с нарушениями функций опорно-двигательного аппарата открылись   в  1994 г.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dirty="0" smtClean="0"/>
              <a:t>В наших группах дети с диагнозами ДЦП,РДА,МЦД.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dirty="0" smtClean="0"/>
              <a:t>16 детей со статусом инвалид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dirty="0" smtClean="0"/>
              <a:t>Используя личностно –ориентированный подход в обучении, с  детьми работают педагог-психолог, учитель -логопед, воспитатели, инструкторы по ФИЗО, музыкальные руководители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 advTm="33364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 smtClean="0"/>
              <a:t>Формирование культурно-гигиенических навыков и самообслуживания  у детей с тяжелыми патологиями развития</a:t>
            </a:r>
            <a:endParaRPr lang="ru-RU" sz="2800" dirty="0"/>
          </a:p>
        </p:txBody>
      </p:sp>
      <p:pic>
        <p:nvPicPr>
          <p:cNvPr id="22531" name="Picture 5" descr="F:\100KM555\100_508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1225" y="1506538"/>
            <a:ext cx="3427413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6" descr="F:\100KM555\100_508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552575"/>
            <a:ext cx="3024187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4076700"/>
            <a:ext cx="3294062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7575" y="4221163"/>
            <a:ext cx="333057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37565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Развитие компенсаторных возможностей</a:t>
            </a:r>
            <a:endParaRPr lang="ru-RU" dirty="0"/>
          </a:p>
        </p:txBody>
      </p:sp>
      <p:pic>
        <p:nvPicPr>
          <p:cNvPr id="23555" name="Picture 2" descr="F:\100KM555\100_507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57575"/>
            <a:ext cx="4643438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 descr="F:\100KM555\100_507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0738" y="1484313"/>
            <a:ext cx="4513262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7922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Деятельность инструктора по физическому воспитанию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  <a:defRPr/>
            </a:pPr>
            <a:r>
              <a:rPr lang="ru-RU" dirty="0" smtClean="0"/>
              <a:t>Диагностика детей с ОВЗ</a:t>
            </a:r>
          </a:p>
          <a:p>
            <a:pPr>
              <a:buFontTx/>
              <a:buChar char="-"/>
              <a:defRPr/>
            </a:pPr>
            <a:r>
              <a:rPr lang="ru-RU" dirty="0" smtClean="0"/>
              <a:t>Разработка индивидуальных маршрутов развития детей направленных на компенсаторные возможности детей с ОВЗ</a:t>
            </a:r>
          </a:p>
          <a:p>
            <a:pPr>
              <a:buFontTx/>
              <a:buChar char="-"/>
              <a:defRPr/>
            </a:pPr>
            <a:r>
              <a:rPr lang="ru-RU" dirty="0" smtClean="0"/>
              <a:t>Совместная деятельность детей в рамках инклюзивного образования</a:t>
            </a:r>
          </a:p>
          <a:p>
            <a:pPr>
              <a:buFontTx/>
              <a:buChar char="-"/>
              <a:defRPr/>
            </a:pPr>
            <a:r>
              <a:rPr lang="ru-RU" dirty="0" smtClean="0"/>
              <a:t>Совместная деятельность по физическому воспитанию с родителями</a:t>
            </a:r>
            <a:endParaRPr lang="ru-RU" dirty="0"/>
          </a:p>
        </p:txBody>
      </p:sp>
    </p:spTree>
  </p:cSld>
  <p:clrMapOvr>
    <a:masterClrMapping/>
  </p:clrMapOvr>
  <p:transition advTm="18435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5603" name="Picture 2" descr="C:\Users\Cron-253\Desktop\Документы\фото 2014\фото 2015\Спартакиада 2015\DSC000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3750" y="981075"/>
            <a:ext cx="3308350" cy="2481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3" descr="C:\Users\Cron-253\Desktop\Документы\фото 2014\фото 2015\Спартакиада 2015\DSC0007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1550" y="981075"/>
            <a:ext cx="3313113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 descr="C:\Users\Cron-253\Desktop\Документы\фото 2014\фитболы\DSC0060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613" y="3944938"/>
            <a:ext cx="3246437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 descr="C:\Users\Cron-253\Desktop\фото\20160429_09272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4725" y="3846513"/>
            <a:ext cx="3511550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1799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Деятельность музыкальных руководителей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  <a:defRPr/>
            </a:pPr>
            <a:r>
              <a:rPr lang="ru-RU" dirty="0" smtClean="0"/>
              <a:t>Диагностика детей с ОВЗ</a:t>
            </a:r>
          </a:p>
          <a:p>
            <a:pPr>
              <a:buFontTx/>
              <a:buChar char="-"/>
              <a:defRPr/>
            </a:pPr>
            <a:r>
              <a:rPr lang="ru-RU" dirty="0" smtClean="0"/>
              <a:t>Разработка индивидуальных маршрутов </a:t>
            </a:r>
          </a:p>
          <a:p>
            <a:pPr>
              <a:buFontTx/>
              <a:buChar char="-"/>
              <a:defRPr/>
            </a:pPr>
            <a:r>
              <a:rPr lang="ru-RU" dirty="0" smtClean="0"/>
              <a:t>Развитие компенсаторных возможностей детей с ОВЗ на музыкальных занятиях в рамках инклюзивного образования</a:t>
            </a:r>
          </a:p>
          <a:p>
            <a:pPr>
              <a:buFontTx/>
              <a:buChar char="-"/>
              <a:defRPr/>
            </a:pPr>
            <a:r>
              <a:rPr lang="ru-RU" dirty="0" smtClean="0"/>
              <a:t>Социализация детей в театральной деятельности</a:t>
            </a:r>
            <a:endParaRPr lang="ru-RU" dirty="0"/>
          </a:p>
        </p:txBody>
      </p:sp>
    </p:spTree>
  </p:cSld>
  <p:clrMapOvr>
    <a:masterClrMapping/>
  </p:clrMapOvr>
  <p:transition advTm="15674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7651" name="Picture 2" descr="C:\Users\Cron-253\Desktop\фото 2015-2016\6 группа\100_15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2600" y="357188"/>
            <a:ext cx="3954463" cy="2965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5675" y="357188"/>
            <a:ext cx="4048125" cy="306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332288"/>
            <a:ext cx="2493962" cy="18716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2765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4332288"/>
            <a:ext cx="1674813" cy="18716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27655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5675" y="3573463"/>
            <a:ext cx="3938588" cy="295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33356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dirty="0" smtClean="0"/>
              <a:t>Деятельность инструктора по плаванию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Снятие повышенного мышечного тонуса </a:t>
            </a:r>
          </a:p>
          <a:p>
            <a:pPr>
              <a:defRPr/>
            </a:pPr>
            <a:r>
              <a:rPr lang="ru-RU" dirty="0" smtClean="0"/>
              <a:t>Укрепление мышечной ткани спины, декомпрессия спинного тонуса</a:t>
            </a:r>
          </a:p>
          <a:p>
            <a:pPr>
              <a:defRPr/>
            </a:pPr>
            <a:r>
              <a:rPr lang="ru-RU" dirty="0" smtClean="0"/>
              <a:t>Восстановление чувствительности мышц</a:t>
            </a:r>
          </a:p>
          <a:p>
            <a:pPr>
              <a:defRPr/>
            </a:pPr>
            <a:r>
              <a:rPr lang="ru-RU" dirty="0" err="1" smtClean="0"/>
              <a:t>Самостимуляция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Активизация клеток головного мозга</a:t>
            </a:r>
          </a:p>
          <a:p>
            <a:pPr>
              <a:defRPr/>
            </a:pPr>
            <a:r>
              <a:rPr lang="ru-RU" dirty="0" smtClean="0"/>
              <a:t>Обучение самостоятельности</a:t>
            </a:r>
          </a:p>
          <a:p>
            <a:pPr>
              <a:defRPr/>
            </a:pPr>
            <a:r>
              <a:rPr lang="ru-RU" dirty="0" smtClean="0"/>
              <a:t>Профилактика простудных заболеваний</a:t>
            </a:r>
            <a:endParaRPr lang="ru-RU" dirty="0"/>
          </a:p>
        </p:txBody>
      </p:sp>
    </p:spTree>
  </p:cSld>
  <p:clrMapOvr>
    <a:masterClrMapping/>
  </p:clrMapOvr>
  <p:transition advTm="19074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9699" name="Picture 2" descr="C:\Users\Cron-253\Desktop\фото 2015-2016\6 группа\DSCN58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9125" y="571500"/>
            <a:ext cx="3481388" cy="2609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3" descr="C:\Users\Cron-253\Desktop\фото 2015-2016\6 группа\DSCN581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650875"/>
            <a:ext cx="3349625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D:\Плавание 1\плав 6 гр\DSCN581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3517900"/>
            <a:ext cx="3490912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D:\Плавание 1\плав 5 гр\DSCN568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2813" y="3538538"/>
            <a:ext cx="3624262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54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Достижения наших детей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Сформированные компетенции позволяют продолжать образование нашим выпускникам в доступной им форме</a:t>
            </a:r>
          </a:p>
          <a:p>
            <a:pPr>
              <a:defRPr/>
            </a:pPr>
            <a:r>
              <a:rPr lang="ru-RU" dirty="0" smtClean="0"/>
              <a:t>Выпускники -  25 детей</a:t>
            </a:r>
          </a:p>
          <a:p>
            <a:pPr>
              <a:defRPr/>
            </a:pPr>
            <a:r>
              <a:rPr lang="ru-RU" dirty="0" smtClean="0"/>
              <a:t>На домашнем обучении– 28% ( это дети с тяжелыми патологиями развития) Коррекционная школа – 12%</a:t>
            </a:r>
          </a:p>
          <a:p>
            <a:pPr>
              <a:defRPr/>
            </a:pPr>
            <a:r>
              <a:rPr lang="ru-RU" dirty="0" smtClean="0"/>
              <a:t>Общеобразовательная школа – 60%.</a:t>
            </a:r>
            <a:endParaRPr lang="ru-RU" dirty="0"/>
          </a:p>
        </p:txBody>
      </p:sp>
    </p:spTree>
  </p:cSld>
  <p:clrMapOvr>
    <a:masterClrMapping/>
  </p:clrMapOvr>
  <p:transition advTm="28189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None/>
              <a:defRPr/>
            </a:pPr>
            <a:r>
              <a:rPr lang="ru-RU" sz="2800" dirty="0" smtClean="0"/>
              <a:t>Мир « особого» ребенка интересен и пуглив.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ru-RU" sz="2800" dirty="0" smtClean="0"/>
              <a:t>Мир « особого» ребенка безобразен и красив.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ru-RU" sz="2800" dirty="0" smtClean="0"/>
              <a:t>Неуклюж, порою странен, добродушен и открыт.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ru-RU" sz="2800" dirty="0" smtClean="0"/>
              <a:t>Мир «особого»ребенка. Иногда он нас страшит.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ru-RU" sz="2800" dirty="0" smtClean="0"/>
              <a:t>Почему он   так закрыт?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ru-RU" sz="2800" dirty="0" smtClean="0"/>
              <a:t>Почему он так испуган? Почему не говорит?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ru-RU" sz="2800" dirty="0" smtClean="0"/>
              <a:t>Мир « особого» ребенка- он закрыт от глаз чужих.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ru-RU" sz="2800" dirty="0" smtClean="0"/>
              <a:t>Мир « особого»ребенка- допускает лишь своих!</a:t>
            </a:r>
            <a:endParaRPr lang="ru-RU" sz="2800" dirty="0"/>
          </a:p>
        </p:txBody>
      </p:sp>
    </p:spTree>
  </p:cSld>
  <p:clrMapOvr>
    <a:masterClrMapping/>
  </p:clrMapOvr>
  <p:transition advTm="19482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8913"/>
            <a:ext cx="8137525" cy="477202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800" dirty="0" smtClean="0"/>
              <a:t>Основная задача команды наших специалистов – социализация детей с ограниченными возможностями здоровья посредством реализации индивидуальных программ развития детей.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ru-RU" sz="2800" dirty="0" smtClean="0"/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800" dirty="0" smtClean="0"/>
              <a:t>Реабилитация средствами образования заключается в целостном влиянии на личность ребенка с ОВЗ, формирование способов усвоения такими детьми социального опыта, направленного на взаимодействие с людьми и предметами окружающей действительности, на преодоление и предупреждение вторичных отклонений в развитии.</a:t>
            </a:r>
          </a:p>
        </p:txBody>
      </p:sp>
    </p:spTree>
  </p:cSld>
  <p:clrMapOvr>
    <a:masterClrMapping/>
  </p:clrMapOvr>
  <p:transition advTm="38251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E:\переподготовка\Фото  самообслуж\100_506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188913"/>
            <a:ext cx="4751387" cy="633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47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Диагнозы наших детей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Заболевания нервной системы – ДЦП с различными проявлениями двигательных расстройств, есть и тяжелые формы</a:t>
            </a:r>
          </a:p>
          <a:p>
            <a:pPr>
              <a:defRPr/>
            </a:pPr>
            <a:r>
              <a:rPr lang="ru-RU" dirty="0" smtClean="0"/>
              <a:t>Минимальная церебральная дисфункция – МЦД</a:t>
            </a:r>
          </a:p>
          <a:p>
            <a:pPr>
              <a:defRPr/>
            </a:pPr>
            <a:r>
              <a:rPr lang="ru-RU" dirty="0" smtClean="0"/>
              <a:t>Синдром раннего детского аутизма - РДА</a:t>
            </a:r>
            <a:endParaRPr lang="ru-RU" dirty="0"/>
          </a:p>
        </p:txBody>
      </p:sp>
    </p:spTree>
  </p:cSld>
  <p:clrMapOvr>
    <a:masterClrMapping/>
  </p:clrMapOvr>
  <p:transition advTm="9863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>Особенности детей с ДЦП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ru-RU" dirty="0" smtClean="0"/>
              <a:t>Так как двигательные расстройства при ДЦП сочетаются с отклонениями в развитии познавательной, речевой и эмоциональной сфере, наряду с </a:t>
            </a:r>
            <a:r>
              <a:rPr lang="ru-RU" dirty="0" err="1" smtClean="0"/>
              <a:t>психолого</a:t>
            </a:r>
            <a:r>
              <a:rPr lang="ru-RU" dirty="0" smtClean="0"/>
              <a:t> –педагогической и логопедической коррекцией основная часть детей нуждается и в социальной помощи. 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ru-RU" dirty="0" smtClean="0"/>
          </a:p>
          <a:p>
            <a:pPr>
              <a:buFont typeface="Wingdings" panose="05000000000000000000" pitchFamily="2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advTm="1572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Функция компонента «жизненной компетенции»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Овладение ребенком с ОВЗ социально-бытовыми умениями </a:t>
            </a:r>
          </a:p>
          <a:p>
            <a:pPr>
              <a:defRPr/>
            </a:pPr>
            <a:r>
              <a:rPr lang="ru-RU" dirty="0" smtClean="0"/>
              <a:t>Овладение навыками коммуникации</a:t>
            </a:r>
          </a:p>
          <a:p>
            <a:pPr>
              <a:defRPr/>
            </a:pPr>
            <a:r>
              <a:rPr lang="ru-RU" dirty="0" smtClean="0"/>
              <a:t>Дифференциация и осмысление картины мира и ее временно-пространственной организации</a:t>
            </a:r>
          </a:p>
          <a:p>
            <a:pPr>
              <a:defRPr/>
            </a:pPr>
            <a:r>
              <a:rPr lang="ru-RU" dirty="0" smtClean="0"/>
              <a:t>Осмысление своего социального окружения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Tm="2627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Функции ПМПК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268413"/>
            <a:ext cx="8229600" cy="4530725"/>
          </a:xfrm>
        </p:spPr>
        <p:txBody>
          <a:bodyPr/>
          <a:lstStyle/>
          <a:p>
            <a:pPr>
              <a:buFontTx/>
              <a:buChar char="-"/>
              <a:defRPr/>
            </a:pPr>
            <a:r>
              <a:rPr lang="ru-RU" sz="2800" dirty="0" smtClean="0"/>
              <a:t>Организация коррекционно-педагогической работы на максимально раннем этапе.</a:t>
            </a:r>
          </a:p>
          <a:p>
            <a:pPr>
              <a:buFontTx/>
              <a:buChar char="-"/>
              <a:defRPr/>
            </a:pPr>
            <a:r>
              <a:rPr lang="ru-RU" sz="2800" dirty="0" smtClean="0"/>
              <a:t>Выбор оптимального уровня включения детей с ОВЗ в среду обычных сверстников.</a:t>
            </a:r>
          </a:p>
          <a:p>
            <a:pPr>
              <a:buFontTx/>
              <a:buChar char="-"/>
              <a:defRPr/>
            </a:pPr>
            <a:r>
              <a:rPr lang="ru-RU" sz="2800" dirty="0" smtClean="0"/>
              <a:t>Разработка и определение индивидуального образовательного маршрута ребенка с ОВЗ</a:t>
            </a:r>
          </a:p>
          <a:p>
            <a:pPr>
              <a:buFontTx/>
              <a:buChar char="-"/>
              <a:defRPr/>
            </a:pPr>
            <a:r>
              <a:rPr lang="ru-RU" sz="2800" dirty="0" smtClean="0"/>
              <a:t>Консультативная помощь  родителям, специалистам ДОУ</a:t>
            </a:r>
          </a:p>
          <a:p>
            <a:pPr>
              <a:buFontTx/>
              <a:buChar char="-"/>
              <a:defRPr/>
            </a:pPr>
            <a:r>
              <a:rPr lang="ru-RU" sz="2800" dirty="0" smtClean="0"/>
              <a:t>Оценка динамики развития ребенка</a:t>
            </a:r>
          </a:p>
          <a:p>
            <a:pPr>
              <a:buFontTx/>
              <a:buChar char="-"/>
              <a:defRPr/>
            </a:pPr>
            <a:r>
              <a:rPr lang="ru-RU" sz="2800" dirty="0" smtClean="0"/>
              <a:t>Обеспечение преемственности ДОУ и школы</a:t>
            </a:r>
            <a:endParaRPr lang="ru-RU" dirty="0"/>
          </a:p>
        </p:txBody>
      </p:sp>
    </p:spTree>
  </p:cSld>
  <p:clrMapOvr>
    <a:masterClrMapping/>
  </p:clrMapOvr>
  <p:transition advTm="2230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Инклюзивное образование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288" y="1196975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ru-RU" dirty="0" smtClean="0"/>
              <a:t>Успешное инклюзивное образование предполагает:</a:t>
            </a:r>
          </a:p>
          <a:p>
            <a:pPr>
              <a:buFontTx/>
              <a:buChar char="-"/>
              <a:defRPr/>
            </a:pPr>
            <a:r>
              <a:rPr lang="ru-RU" dirty="0" smtClean="0"/>
              <a:t>Организацию доступной среды</a:t>
            </a:r>
          </a:p>
          <a:p>
            <a:pPr>
              <a:buFontTx/>
              <a:buChar char="-"/>
              <a:defRPr/>
            </a:pPr>
            <a:r>
              <a:rPr lang="ru-RU" dirty="0" smtClean="0"/>
              <a:t>Организацию социальной помощи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dirty="0" smtClean="0"/>
              <a:t>Инклюзивное образование естественный и закономерный подход к образованию  детей с ОВЗ. Обязательное условие – систематическое  психолого-педагогическая поддержка коллектива специалистов ДОУ, родителей.</a:t>
            </a:r>
          </a:p>
        </p:txBody>
      </p:sp>
    </p:spTree>
  </p:cSld>
  <p:clrMapOvr>
    <a:masterClrMapping/>
  </p:clrMapOvr>
  <p:transition advTm="43687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Речевое развитие детей с ДЦЦ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ru-RU" dirty="0" smtClean="0"/>
              <a:t>У 94% наших детей задержка </a:t>
            </a:r>
            <a:r>
              <a:rPr lang="ru-RU" dirty="0" err="1" smtClean="0"/>
              <a:t>доречевого</a:t>
            </a:r>
            <a:r>
              <a:rPr lang="ru-RU" dirty="0" smtClean="0"/>
              <a:t> и раннего речевого развития. Задержка и нарушение формирования всех сторон речи. У всех детей с ДЦП – </a:t>
            </a:r>
            <a:r>
              <a:rPr lang="ru-RU" dirty="0" err="1" smtClean="0"/>
              <a:t>дизартрические</a:t>
            </a:r>
            <a:r>
              <a:rPr lang="ru-RU" dirty="0" smtClean="0"/>
              <a:t> (</a:t>
            </a:r>
            <a:r>
              <a:rPr lang="ru-RU" dirty="0" err="1" smtClean="0"/>
              <a:t>речедвигательные</a:t>
            </a:r>
            <a:r>
              <a:rPr lang="ru-RU" dirty="0" smtClean="0"/>
              <a:t>) расстройства разной степени выраженности вплоть до самых тяжелых.</a:t>
            </a:r>
            <a:endParaRPr lang="ru-RU" dirty="0"/>
          </a:p>
        </p:txBody>
      </p:sp>
    </p:spTree>
  </p:cSld>
  <p:clrMapOvr>
    <a:masterClrMapping/>
  </p:clrMapOvr>
  <p:transition advTm="33873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912</TotalTime>
  <Words>778</Words>
  <Application>Microsoft Office PowerPoint</Application>
  <PresentationFormat>Экран (4:3)</PresentationFormat>
  <Paragraphs>104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Calibri</vt:lpstr>
      <vt:lpstr>Tahoma</vt:lpstr>
      <vt:lpstr>Wingdings</vt:lpstr>
      <vt:lpstr>Занавес</vt:lpstr>
      <vt:lpstr>Муниципальное автономное дошкольное образовательное учреждение  «Детский сад №52 «Рябинка» комбинированного вида» </vt:lpstr>
      <vt:lpstr>Презентация PowerPoint</vt:lpstr>
      <vt:lpstr>Презентация PowerPoint</vt:lpstr>
      <vt:lpstr>Диагнозы наших детей</vt:lpstr>
      <vt:lpstr>Особенности детей с ДЦП</vt:lpstr>
      <vt:lpstr>Функция компонента «жизненной компетенции»</vt:lpstr>
      <vt:lpstr>Функции ПМПК</vt:lpstr>
      <vt:lpstr>Инклюзивное образование</vt:lpstr>
      <vt:lpstr>Речевое развитие детей с ДЦЦ</vt:lpstr>
      <vt:lpstr>Деятельность учителя-логопеда по формированию основ жизненных компетенций у детей с ОВЗ</vt:lpstr>
      <vt:lpstr>Комплексы дыхательных упражнений</vt:lpstr>
      <vt:lpstr>Песочная терапия и игры с водой, су джок - терапия</vt:lpstr>
      <vt:lpstr>Театрализованная деятельность у детей с тяжелыми патологиями развития</vt:lpstr>
      <vt:lpstr>Компьютерные технологии в обучении детей с ОВЗ</vt:lpstr>
      <vt:lpstr>Деятельность педагога-психолога</vt:lpstr>
      <vt:lpstr>Презентация PowerPoint</vt:lpstr>
      <vt:lpstr>Деятельность воспитателей</vt:lpstr>
      <vt:lpstr>Игры для детей с тяжелыми патологиями развития</vt:lpstr>
      <vt:lpstr>Развитие мелкой моторики у детей с ДЦП</vt:lpstr>
      <vt:lpstr>Формирование культурно-гигиенических навыков и самообслуживания  у детей с тяжелыми патологиями развития</vt:lpstr>
      <vt:lpstr>Развитие компенсаторных возможностей</vt:lpstr>
      <vt:lpstr>Деятельность инструктора по физическому воспитанию</vt:lpstr>
      <vt:lpstr>Презентация PowerPoint</vt:lpstr>
      <vt:lpstr>Деятельность музыкальных руководителей</vt:lpstr>
      <vt:lpstr>Презентация PowerPoint</vt:lpstr>
      <vt:lpstr>Деятельность инструктора по плаванию</vt:lpstr>
      <vt:lpstr>Презентация PowerPoint</vt:lpstr>
      <vt:lpstr>Достижения наших детей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№52 «Рябинка» комбинированного вида»</dc:title>
  <dc:creator>Admin</dc:creator>
  <cp:lastModifiedBy>1</cp:lastModifiedBy>
  <cp:revision>88</cp:revision>
  <dcterms:created xsi:type="dcterms:W3CDTF">2012-02-16T11:29:10Z</dcterms:created>
  <dcterms:modified xsi:type="dcterms:W3CDTF">2016-05-19T08:04:26Z</dcterms:modified>
</cp:coreProperties>
</file>