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8" r:id="rId2"/>
    <p:sldId id="305" r:id="rId3"/>
    <p:sldId id="292" r:id="rId4"/>
    <p:sldId id="324" r:id="rId5"/>
    <p:sldId id="330" r:id="rId6"/>
    <p:sldId id="331" r:id="rId7"/>
    <p:sldId id="332" r:id="rId8"/>
    <p:sldId id="266" r:id="rId9"/>
    <p:sldId id="295" r:id="rId10"/>
    <p:sldId id="326" r:id="rId11"/>
    <p:sldId id="317" r:id="rId12"/>
    <p:sldId id="318" r:id="rId13"/>
    <p:sldId id="329" r:id="rId14"/>
    <p:sldId id="263" r:id="rId15"/>
    <p:sldId id="320" r:id="rId16"/>
    <p:sldId id="293" r:id="rId17"/>
    <p:sldId id="294" r:id="rId18"/>
    <p:sldId id="327" r:id="rId19"/>
    <p:sldId id="310" r:id="rId20"/>
    <p:sldId id="321" r:id="rId21"/>
    <p:sldId id="299" r:id="rId22"/>
    <p:sldId id="309" r:id="rId23"/>
    <p:sldId id="328" r:id="rId24"/>
    <p:sldId id="303" r:id="rId25"/>
    <p:sldId id="304" r:id="rId26"/>
    <p:sldId id="300" r:id="rId27"/>
    <p:sldId id="322" r:id="rId28"/>
    <p:sldId id="296" r:id="rId29"/>
    <p:sldId id="301" r:id="rId30"/>
    <p:sldId id="31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B4CA"/>
    <a:srgbClr val="CDC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65" autoAdjust="0"/>
    <p:restoredTop sz="94660"/>
  </p:normalViewPr>
  <p:slideViewPr>
    <p:cSldViewPr>
      <p:cViewPr varScale="1">
        <p:scale>
          <a:sx n="69" d="100"/>
          <a:sy n="69" d="100"/>
        </p:scale>
        <p:origin x="12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DAB3B-93FB-4B05-9DD5-C42EDA0926E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F71BF-07C6-4C67-A9FF-C73B83F095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0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49C-5F1D-40C5-A0EB-2AA6963759F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550-4A8A-4E46-868A-4179A9DF2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1E49C-5F1D-40C5-A0EB-2AA6963759FA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5550-4A8A-4E46-868A-4179A9DF2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660" y="1628800"/>
            <a:ext cx="8215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Формирование жизненных компетенций у детей с нарушенным слухом с использованием ресурсов социального партнёрства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03848" y="4190688"/>
            <a:ext cx="58681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Валентина Леонидовна Баженова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директора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ГБОУ СО «ЦПМСС «Эхо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Ирина Ивановна Серегина – зам. директора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ГБОУ СО «ЦПМСС «Эхо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Лариса Григорьевна Родионова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педагог-организатор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ГБОУ СО «ЦПМСС «Эхо»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5793" y="6324045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 мая 2016 года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 Екатеринбург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1484784"/>
            <a:ext cx="857252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40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Целевая аудитория проекта включает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разные социальные группы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indent="3540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Прежде всего, это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глухие дети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 т.ч. – после </a:t>
            </a:r>
            <a:r>
              <a:rPr lang="ru-RU" sz="22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кохлеарного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2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имплантирования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которые осваивают речь как средство общения и познания окружающего мира.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Другие участники образовательных отношений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родители  (слышащие и </a:t>
            </a:r>
            <a:r>
              <a:rPr lang="ru-RU" sz="22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неслышащие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педагоги, воспитатели, социальные работники Центра «Эхо» и других образовательных или реабилитационных учреждений;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члены Регионального отделения ВОГ.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социально-общественных отношений:</a:t>
            </a:r>
            <a:endParaRPr lang="ru-RU" sz="2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читатели библиотеки – слышащие дети и взрослые,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сотрудники других библиотек, работающие с детьми;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гости библиотеки – интересные творческие личности, приглашённые к участию в мероприятиях.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172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071678"/>
            <a:ext cx="8215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Опыт социализации детей с нарушенным слухом 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 использованием ресурсов социального партнёрства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08291"/>
            <a:ext cx="7488832" cy="525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198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071678"/>
            <a:ext cx="8215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Опыт социализации детей с нарушенным слухом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использованием ресурсов социального партнёрства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445" y="1268760"/>
            <a:ext cx="745631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997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071678"/>
            <a:ext cx="8215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Опыт социализации детей с нарушенным слухом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использованием ресурсов социального партнёрства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D:\Старый компьютер\Мои документы\ШКОЛА\Фото\Фоо-ИЗО\дети центра ЭХО\DSC042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920880" cy="54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417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3804" y="1700808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включены в работу уже существующих в библиотеке клубов, таких, как: </a:t>
            </a:r>
          </a:p>
          <a:p>
            <a:pPr indent="2651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Могусам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клуб любителей прикладного искусства; </a:t>
            </a:r>
          </a:p>
          <a:p>
            <a:pPr indent="2651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«Маяк»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музыкально-поэтический клуб; </a:t>
            </a:r>
          </a:p>
          <a:p>
            <a:pPr indent="2651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MidoryHi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клуб любителей настольных игр; </a:t>
            </a:r>
          </a:p>
          <a:p>
            <a:pPr indent="2651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нента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- клуб друзей библиотеки. </a:t>
            </a:r>
          </a:p>
          <a:p>
            <a:pPr indent="265113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265113" algn="just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Решению проблем социальной адаптации детей с нарушенным слухом помогает и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общение со сверстниками из детских клубов «Орфей» и «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Свезар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сотрудничающих с библиотекой.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0038" y="1628800"/>
            <a:ext cx="6843251" cy="4712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419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071678"/>
            <a:ext cx="8215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Опыт социализации детей с нарушенным слухом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использованием ресурсов социального партнёрства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1\Desktop\Косинцева\O93bc623b92a93634a1c0e578d86f7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984776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071678"/>
            <a:ext cx="8215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Опыт социализации детей с нарушенным слухом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использованием ресурсов социального партнёрства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:\Users\1\Desktop\Косинцева\фото с занятий\IMG_03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1316707"/>
            <a:ext cx="7920880" cy="50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Я\Рабочий стол\в техникуме\DSC040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991438" cy="5266276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656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Я\Рабочий стол\в техникуме\SAM_066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679" y="1700808"/>
            <a:ext cx="8411870" cy="4572032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6536" y="1556792"/>
            <a:ext cx="6858000" cy="446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8065" y="1412776"/>
            <a:ext cx="400173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26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ФОТО\IMG_14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32623" y="-5348260"/>
            <a:ext cx="6320333" cy="4740250"/>
          </a:xfrm>
          <a:prstGeom prst="rect">
            <a:avLst/>
          </a:prstGeom>
          <a:noFill/>
        </p:spPr>
      </p:pic>
      <p:pic>
        <p:nvPicPr>
          <p:cNvPr id="10" name="Рисунок 9" descr="E:\Мои Документы\ФОТО\IMG_146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613658" cy="499667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Мои Документы\ФОТО\_MG_828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641015" cy="506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Server\к директору\Родионова Л.Г\фото\01.06.2013 зАВЕТНАЯ МЕЧТА\IMG_39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632848" cy="52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521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Мои Документы\ФОТО\SP_A816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325" y="1340768"/>
            <a:ext cx="742955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Мои Документы\ФОТО\SP_A818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428412" cy="542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Мои Документы\ФОТО\IMG_120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334" y="1340768"/>
            <a:ext cx="7703713" cy="526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41682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606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ПЕРМЬ_2011\ФОТО\домики Павлов\IMG_28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344674"/>
            <a:ext cx="2143140" cy="285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ПЕРМЬ_2011\ФОТО\домики Павлов\IMG_28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2093150" cy="28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ПЕРМЬ_2011\ФОТО\домики Павлов\IMG_28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4365104"/>
            <a:ext cx="3069553" cy="230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:\ПЕРМЬ_2011\ФОТО\домики Павлов\IMG_283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144" y="4391058"/>
            <a:ext cx="3143248" cy="22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1928802" cy="282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E:\Мои Документы\ФОТО\IMG_002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76864" cy="492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071678"/>
            <a:ext cx="8215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Опыт социализации детей с нарушенным слухом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использованием ресурсов социального партнёрства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J:\ИНОПРОМ 2012 ИЮЛЬ\фото 4.06.12\Новая папка\УРОКИ\1б к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086" y="1218424"/>
            <a:ext cx="7978848" cy="5496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:\Мои Документы\САЙТ ЭХО\bea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2588" y="2564904"/>
            <a:ext cx="2333634" cy="25336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501317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ГБОУ СО  ЦПМСС «Эхо»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т/ф (343) 257-37-68</a:t>
            </a:r>
          </a:p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www.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центрэхо.рф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centrecho@mail.ru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5336341"/>
            <a:ext cx="5000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Приглашаем к сотрудничеству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1916832"/>
            <a:ext cx="5072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БЛАГОДАРИМ  ЗА  ВНИМАНИЕ!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1876425" y="277813"/>
            <a:ext cx="69342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1100" b="1" i="1">
                <a:solidFill>
                  <a:prstClr val="black"/>
                </a:solidFill>
                <a:cs typeface="Times New Roman" pitchFamily="18" charset="0"/>
              </a:rPr>
              <a:t>ГБОУ СО ЦЕНТР ПСИХОЛОГО-ПЕДАГОГИЧЕСКОГО И МЕДИКО-СОЦИАЛЬНОГО СОПРОВОЖДЕНИЯ </a:t>
            </a:r>
            <a:r>
              <a:rPr lang="ru-RU" sz="1100" b="1" i="1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«</a:t>
            </a:r>
            <a:r>
              <a:rPr lang="ru-RU" sz="1100" b="1" i="1">
                <a:solidFill>
                  <a:prstClr val="black"/>
                </a:solidFill>
                <a:cs typeface="Times New Roman" pitchFamily="18" charset="0"/>
              </a:rPr>
              <a:t>ЭХО</a:t>
            </a:r>
            <a:r>
              <a:rPr lang="ru-RU" sz="1100" b="1" i="1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»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555" name="Text Box 50"/>
          <p:cNvSpPr txBox="1">
            <a:spLocks noChangeArrowheads="1"/>
          </p:cNvSpPr>
          <p:nvPr/>
        </p:nvSpPr>
        <p:spPr bwMode="auto">
          <a:xfrm>
            <a:off x="136525" y="38100"/>
            <a:ext cx="1562100" cy="304800"/>
          </a:xfrm>
          <a:prstGeom prst="rect">
            <a:avLst/>
          </a:prstGeom>
          <a:solidFill>
            <a:srgbClr val="92D050">
              <a:alpha val="6313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200" b="1" i="1" dirty="0">
                <a:solidFill>
                  <a:prstClr val="black"/>
                </a:solidFill>
                <a:cs typeface="Times New Roman" pitchFamily="18" charset="0"/>
              </a:rPr>
              <a:t>ДЕТИ (в </a:t>
            </a:r>
            <a:r>
              <a:rPr lang="ru-RU" sz="1200" b="1" i="1" dirty="0" err="1">
                <a:solidFill>
                  <a:prstClr val="black"/>
                </a:solidFill>
                <a:cs typeface="Times New Roman" pitchFamily="18" charset="0"/>
              </a:rPr>
              <a:t>т.ч</a:t>
            </a:r>
            <a:r>
              <a:rPr lang="ru-RU" sz="1200" b="1" i="1" dirty="0">
                <a:solidFill>
                  <a:prstClr val="black"/>
                </a:solidFill>
                <a:cs typeface="Times New Roman" pitchFamily="18" charset="0"/>
              </a:rPr>
              <a:t>. с  КИ)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556" name="Text Box 47"/>
          <p:cNvSpPr txBox="1">
            <a:spLocks noChangeArrowheads="1"/>
          </p:cNvSpPr>
          <p:nvPr/>
        </p:nvSpPr>
        <p:spPr bwMode="auto">
          <a:xfrm>
            <a:off x="142875" y="420688"/>
            <a:ext cx="1562100" cy="4191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ru-RU" sz="1200" b="1" i="1">
                <a:solidFill>
                  <a:prstClr val="black"/>
                </a:solidFill>
                <a:cs typeface="Times New Roman" pitchFamily="18" charset="0"/>
              </a:rPr>
              <a:t>РОДИТЕЛИ, ПЕДАГО-ГИ, СПЕЦИАЛИСТЫ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180975" y="906463"/>
            <a:ext cx="3705225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БЛОК  МЕДИКО-СОЦИАЛЬНОЙ РЕАБИЛИТАЦИИ</a:t>
            </a: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558" name="Text Box 45"/>
          <p:cNvSpPr txBox="1">
            <a:spLocks noChangeArrowheads="1"/>
          </p:cNvSpPr>
          <p:nvPr/>
        </p:nvSpPr>
        <p:spPr bwMode="auto">
          <a:xfrm>
            <a:off x="5191125" y="906463"/>
            <a:ext cx="3952875" cy="3048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b="1">
                <a:solidFill>
                  <a:prstClr val="black"/>
                </a:solidFill>
                <a:cs typeface="Times New Roman" pitchFamily="18" charset="0"/>
              </a:rPr>
              <a:t>БЛОК  ПСИХОЛОГО-ПЕДАГОГИЧЕСКОЙ  РЕАБИЛИТАЦИИ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9525" y="5830888"/>
            <a:ext cx="952500" cy="8286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44000"/>
                </a:scheme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 r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ДЕТЯМ:</a:t>
            </a:r>
            <a:r>
              <a:rPr lang="ru-RU" sz="1100">
                <a:solidFill>
                  <a:prstClr val="black"/>
                </a:solidFill>
                <a:cs typeface="Times New Roman" pitchFamily="18" charset="0"/>
              </a:rPr>
              <a:t> - </a:t>
            </a: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выписка-рекомен-дация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3019425" y="5240338"/>
            <a:ext cx="3048000" cy="304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44000"/>
                </a:scheme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 r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1200" b="1">
                <a:solidFill>
                  <a:prstClr val="black"/>
                </a:solidFill>
                <a:cs typeface="Times New Roman" pitchFamily="18" charset="0"/>
              </a:rPr>
              <a:t>РЕКОМЕНДАЦИИ  ПО  СОПРОВОЖДЕНИЮ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561" name="Text Box 42"/>
          <p:cNvSpPr txBox="1">
            <a:spLocks noChangeArrowheads="1"/>
          </p:cNvSpPr>
          <p:nvPr/>
        </p:nvSpPr>
        <p:spPr bwMode="auto">
          <a:xfrm>
            <a:off x="6457950" y="1449388"/>
            <a:ext cx="2686050" cy="4381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ОТДЕЛЕНИЕ ДЛЯ ДЕТЕЙ СРЕДНЕГО И СТАРШЕГО ШКОЛЬНОГО ВОЗРАСТА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3276600" y="1449388"/>
            <a:ext cx="2686050" cy="438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ОТДЕЛЕНИЕ ДЛЯ ДЕТЕЙ  МЛАДШЕГО  ШКОЛЬНОГО ВОЗРАСТА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9525" y="1449388"/>
            <a:ext cx="2686050" cy="438150"/>
          </a:xfrm>
          <a:prstGeom prst="rect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ОТДЕЛЕНИЕ ДЛЯ ДЕТЕЙ  ДОШКОЛЬНОГО ВОЗРАСТА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3276600" y="2163763"/>
            <a:ext cx="2686050" cy="438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ГРУППА НАЧАЛЬНОЙ   ШКОЛЫ                  (7 </a:t>
            </a:r>
            <a:r>
              <a:rPr lang="ru-RU" sz="1100" b="1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–</a:t>
            </a: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 11 лет, 1 </a:t>
            </a:r>
            <a:r>
              <a:rPr lang="ru-RU" sz="1100" b="1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–</a:t>
            </a: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 4 класс)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565" name="Text Box 38"/>
          <p:cNvSpPr txBox="1">
            <a:spLocks noChangeArrowheads="1"/>
          </p:cNvSpPr>
          <p:nvPr/>
        </p:nvSpPr>
        <p:spPr bwMode="auto">
          <a:xfrm>
            <a:off x="6457950" y="2163763"/>
            <a:ext cx="2686050" cy="4381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ГРУППА  ШКОЛЬНИКОВ СРЕДНЕГО  И СТАРШЕГО ВОЗРАСТА  (5 – 12 класс)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9525" y="2116138"/>
            <a:ext cx="1162050" cy="590550"/>
          </a:xfrm>
          <a:prstGeom prst="rect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РАННИЙ  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ВОЗРАСТ  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(до 4 лет)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1428750" y="2116138"/>
            <a:ext cx="1171575" cy="590550"/>
          </a:xfrm>
          <a:prstGeom prst="rect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ДОШКОЛЬНЫЙ ВОЗРАСТ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(4 года </a:t>
            </a:r>
            <a:r>
              <a:rPr lang="ru-RU" sz="1100" b="1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–</a:t>
            </a: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 7 лет)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180975" y="2906713"/>
            <a:ext cx="2333625" cy="2085975"/>
          </a:xfrm>
          <a:prstGeom prst="rect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ПРОГРАММЫ ДЛЯ ДЕТЕЙ: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обучения,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воспитания,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социальной поддержки,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адаптации</a:t>
            </a:r>
            <a:r>
              <a:rPr lang="ru-RU" sz="1100" dirty="0">
                <a:solidFill>
                  <a:prstClr val="black"/>
                </a:solidFill>
                <a:cs typeface="Times New Roman" pitchFamily="18" charset="0"/>
              </a:rPr>
              <a:t>,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</a:t>
            </a:r>
            <a:r>
              <a:rPr lang="ru-RU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ПРОГРАММЫ: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для родителей,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педагогов- воспитателей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(в  </a:t>
            </a:r>
            <a:r>
              <a:rPr lang="ru-RU" sz="1100" b="1" dirty="0" err="1">
                <a:solidFill>
                  <a:prstClr val="black"/>
                </a:solidFill>
                <a:cs typeface="Times New Roman" pitchFamily="18" charset="0"/>
              </a:rPr>
              <a:t>т.ч</a:t>
            </a: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. </a:t>
            </a:r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–</a:t>
            </a: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 дистанционные формы)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3409950" y="2849563"/>
            <a:ext cx="2333625" cy="21431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ПРОГРАММЫ ДЛЯ ДЕТЕЙ: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обучения,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дополнительного  образования,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информационной культуры,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воспитания, </a:t>
            </a:r>
            <a:r>
              <a:rPr lang="ru-RU" sz="1100" b="1" dirty="0" err="1">
                <a:solidFill>
                  <a:prstClr val="black"/>
                </a:solidFill>
                <a:cs typeface="Times New Roman" pitchFamily="18" charset="0"/>
              </a:rPr>
              <a:t>профинформации</a:t>
            </a: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,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социальной поддержки,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адаптации (в  </a:t>
            </a:r>
            <a:r>
              <a:rPr lang="ru-RU" sz="1100" b="1" dirty="0" err="1">
                <a:solidFill>
                  <a:prstClr val="black"/>
                </a:solidFill>
                <a:cs typeface="Times New Roman" pitchFamily="18" charset="0"/>
              </a:rPr>
              <a:t>т.ч</a:t>
            </a: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. </a:t>
            </a:r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–</a:t>
            </a: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cs typeface="Times New Roman" pitchFamily="18" charset="0"/>
              </a:rPr>
              <a:t>дист</a:t>
            </a: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. формы)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</a:t>
            </a:r>
            <a:r>
              <a:rPr lang="ru-RU" sz="1100" b="1" dirty="0" err="1">
                <a:solidFill>
                  <a:prstClr val="black"/>
                </a:solidFill>
                <a:cs typeface="Times New Roman" pitchFamily="18" charset="0"/>
              </a:rPr>
              <a:t>здоровьесбережения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ПРОГРАММЫ: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для родителей,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педагогов- воспитателей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(в  </a:t>
            </a:r>
            <a:r>
              <a:rPr lang="ru-RU" sz="1100" b="1" dirty="0" err="1">
                <a:solidFill>
                  <a:prstClr val="black"/>
                </a:solidFill>
                <a:cs typeface="Times New Roman" pitchFamily="18" charset="0"/>
              </a:rPr>
              <a:t>т.ч</a:t>
            </a: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. </a:t>
            </a:r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–</a:t>
            </a: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 дистанционные формы)</a:t>
            </a:r>
            <a:endParaRPr lang="ru-RU" sz="1100" dirty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570" name="Text Box 33"/>
          <p:cNvSpPr txBox="1">
            <a:spLocks noChangeArrowheads="1"/>
          </p:cNvSpPr>
          <p:nvPr/>
        </p:nvSpPr>
        <p:spPr bwMode="auto">
          <a:xfrm>
            <a:off x="6400800" y="2849563"/>
            <a:ext cx="2743200" cy="24955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ПРОГРАММЫ ДЛЯ ДЕТЕЙ:</a:t>
            </a:r>
            <a:endParaRPr lang="ru-RU" sz="1100" dirty="0">
              <a:solidFill>
                <a:prstClr val="black"/>
              </a:solidFill>
            </a:endParaRPr>
          </a:p>
          <a:p>
            <a:pPr eaLnBrk="0" hangingPunct="0"/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обучения,</a:t>
            </a:r>
            <a:endParaRPr lang="ru-RU" sz="1100" dirty="0">
              <a:solidFill>
                <a:prstClr val="black"/>
              </a:solidFill>
            </a:endParaRPr>
          </a:p>
          <a:p>
            <a:pPr eaLnBrk="0" hangingPunct="0"/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дополнительного  образования,</a:t>
            </a:r>
            <a:endParaRPr lang="ru-RU" sz="1100" dirty="0">
              <a:solidFill>
                <a:prstClr val="black"/>
              </a:solidFill>
            </a:endParaRPr>
          </a:p>
          <a:p>
            <a:pPr eaLnBrk="0" hangingPunct="0"/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</a:t>
            </a:r>
            <a:r>
              <a:rPr lang="ru-RU" sz="1100" b="1" dirty="0" err="1">
                <a:solidFill>
                  <a:prstClr val="black"/>
                </a:solidFill>
                <a:cs typeface="Times New Roman" pitchFamily="18" charset="0"/>
              </a:rPr>
              <a:t>информац</a:t>
            </a: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. культуры и информатики,</a:t>
            </a:r>
            <a:endParaRPr lang="ru-RU" sz="1100" dirty="0">
              <a:solidFill>
                <a:prstClr val="black"/>
              </a:solidFill>
            </a:endParaRPr>
          </a:p>
          <a:p>
            <a:pPr eaLnBrk="0" hangingPunct="0"/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воспитания,</a:t>
            </a:r>
            <a:endParaRPr lang="ru-RU" sz="1100" dirty="0">
              <a:solidFill>
                <a:prstClr val="black"/>
              </a:solidFill>
            </a:endParaRPr>
          </a:p>
          <a:p>
            <a:pPr eaLnBrk="0" hangingPunct="0"/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социальной поддержки,</a:t>
            </a:r>
            <a:endParaRPr lang="ru-RU" sz="1100" dirty="0">
              <a:solidFill>
                <a:prstClr val="black"/>
              </a:solidFill>
            </a:endParaRPr>
          </a:p>
          <a:p>
            <a:pPr eaLnBrk="0" hangingPunct="0"/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адаптации,</a:t>
            </a:r>
            <a:endParaRPr lang="ru-RU" sz="1100" dirty="0">
              <a:solidFill>
                <a:prstClr val="black"/>
              </a:solidFill>
            </a:endParaRPr>
          </a:p>
          <a:p>
            <a:pPr eaLnBrk="0" hangingPunct="0"/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</a:t>
            </a:r>
            <a:r>
              <a:rPr lang="ru-RU" sz="1100" b="1" dirty="0" err="1">
                <a:solidFill>
                  <a:prstClr val="black"/>
                </a:solidFill>
                <a:cs typeface="Times New Roman" pitchFamily="18" charset="0"/>
              </a:rPr>
              <a:t>профинформации</a:t>
            </a: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, профориентации</a:t>
            </a:r>
            <a:endParaRPr lang="ru-RU" sz="1100" dirty="0">
              <a:solidFill>
                <a:prstClr val="black"/>
              </a:solidFill>
            </a:endParaRPr>
          </a:p>
          <a:p>
            <a:pPr eaLnBrk="0" hangingPunct="0"/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(в  </a:t>
            </a:r>
            <a:r>
              <a:rPr lang="ru-RU" sz="1100" b="1" dirty="0" err="1">
                <a:solidFill>
                  <a:prstClr val="black"/>
                </a:solidFill>
                <a:cs typeface="Times New Roman" pitchFamily="18" charset="0"/>
              </a:rPr>
              <a:t>т.ч</a:t>
            </a: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. – дистанционные формы)</a:t>
            </a:r>
            <a:endParaRPr lang="ru-RU" sz="1100" dirty="0">
              <a:solidFill>
                <a:prstClr val="black"/>
              </a:solidFill>
            </a:endParaRPr>
          </a:p>
          <a:p>
            <a:pPr eaLnBrk="0" hangingPunct="0"/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</a:t>
            </a:r>
            <a:r>
              <a:rPr lang="ru-RU" sz="1100" b="1" dirty="0" err="1">
                <a:solidFill>
                  <a:prstClr val="black"/>
                </a:solidFill>
                <a:cs typeface="Times New Roman" pitchFamily="18" charset="0"/>
              </a:rPr>
              <a:t>здоовьесбережения</a:t>
            </a:r>
            <a:endParaRPr lang="ru-RU" sz="1100" dirty="0">
              <a:solidFill>
                <a:prstClr val="black"/>
              </a:solidFill>
            </a:endParaRPr>
          </a:p>
          <a:p>
            <a:pPr eaLnBrk="0" hangingPunct="0"/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ПРОГРАММЫ:</a:t>
            </a:r>
            <a:endParaRPr lang="ru-RU" sz="1100" dirty="0">
              <a:solidFill>
                <a:prstClr val="black"/>
              </a:solidFill>
            </a:endParaRPr>
          </a:p>
          <a:p>
            <a:pPr eaLnBrk="0" hangingPunct="0"/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для родителей,</a:t>
            </a:r>
            <a:endParaRPr lang="ru-RU" sz="1100" dirty="0">
              <a:solidFill>
                <a:prstClr val="black"/>
              </a:solidFill>
            </a:endParaRPr>
          </a:p>
          <a:p>
            <a:pPr eaLnBrk="0" hangingPunct="0"/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- педагогов- воспитателей</a:t>
            </a:r>
            <a:endParaRPr lang="ru-RU" sz="1100" dirty="0">
              <a:solidFill>
                <a:prstClr val="black"/>
              </a:solidFill>
            </a:endParaRPr>
          </a:p>
          <a:p>
            <a:pPr eaLnBrk="0" hangingPunct="0"/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(в  </a:t>
            </a:r>
            <a:r>
              <a:rPr lang="ru-RU" sz="1100" b="1" dirty="0" err="1">
                <a:solidFill>
                  <a:prstClr val="black"/>
                </a:solidFill>
                <a:cs typeface="Times New Roman" pitchFamily="18" charset="0"/>
              </a:rPr>
              <a:t>т.ч</a:t>
            </a: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. – дистанционные формы)</a:t>
            </a:r>
            <a:endParaRPr lang="ru-RU" sz="1100" dirty="0">
              <a:solidFill>
                <a:prstClr val="black"/>
              </a:solidFill>
            </a:endParaRPr>
          </a:p>
          <a:p>
            <a:pPr eaLnBrk="0" hangingPunct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1295400" y="5830888"/>
            <a:ext cx="1095375" cy="8286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44000"/>
                </a:scheme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 r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РОДИТЕЛЯМ: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- уроки,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- памятки, 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- пособия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2647950" y="5830888"/>
            <a:ext cx="1162050" cy="8286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44000"/>
                </a:scheme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 r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ПЕДАГОГАМ: 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- методические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пособия,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- семинары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4048125" y="5707063"/>
            <a:ext cx="1457325" cy="9525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44000"/>
                </a:scheme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 r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ВРАЧАМ  ЛОР-сурдологам по м/ж: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- рекомендации,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- семинары,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- конференции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5743575" y="5707063"/>
            <a:ext cx="1590675" cy="9525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44000"/>
                </a:scheme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 r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СЛУХОПРОТЕЗИСТАМ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по м/ж: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- рекомендации,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- семинары,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- пособия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7600950" y="5707063"/>
            <a:ext cx="1543050" cy="9525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44000"/>
                </a:scheme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 r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ГУ  МСЭ  по м/ж,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соц. работники по месту  жительства: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- рекомендации,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100" b="1">
                <a:solidFill>
                  <a:prstClr val="black"/>
                </a:solidFill>
                <a:cs typeface="Times New Roman" pitchFamily="18" charset="0"/>
              </a:rPr>
              <a:t>- метод. пособия</a:t>
            </a:r>
            <a:endParaRPr lang="ru-RU" sz="1100">
              <a:solidFill>
                <a:prstClr val="black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23576" name="AutoShape 27"/>
          <p:cNvCxnSpPr>
            <a:cxnSpLocks noChangeShapeType="1"/>
          </p:cNvCxnSpPr>
          <p:nvPr/>
        </p:nvCxnSpPr>
        <p:spPr bwMode="auto">
          <a:xfrm flipH="1">
            <a:off x="3524250" y="582613"/>
            <a:ext cx="990600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77" name="AutoShape 26"/>
          <p:cNvCxnSpPr>
            <a:cxnSpLocks noChangeShapeType="1"/>
          </p:cNvCxnSpPr>
          <p:nvPr/>
        </p:nvCxnSpPr>
        <p:spPr bwMode="auto">
          <a:xfrm>
            <a:off x="4514850" y="582613"/>
            <a:ext cx="1181100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78" name="AutoShape 49"/>
          <p:cNvCxnSpPr>
            <a:cxnSpLocks noChangeShapeType="1"/>
          </p:cNvCxnSpPr>
          <p:nvPr/>
        </p:nvCxnSpPr>
        <p:spPr bwMode="auto">
          <a:xfrm>
            <a:off x="1714500" y="214313"/>
            <a:ext cx="192088" cy="1412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3579" name="AutoShape 25"/>
          <p:cNvCxnSpPr>
            <a:cxnSpLocks noChangeShapeType="1"/>
          </p:cNvCxnSpPr>
          <p:nvPr/>
        </p:nvCxnSpPr>
        <p:spPr bwMode="auto">
          <a:xfrm flipV="1">
            <a:off x="1714500" y="487363"/>
            <a:ext cx="161925" cy="841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3580" name="AutoShape 24"/>
          <p:cNvCxnSpPr>
            <a:cxnSpLocks noChangeShapeType="1"/>
          </p:cNvCxnSpPr>
          <p:nvPr/>
        </p:nvCxnSpPr>
        <p:spPr bwMode="auto">
          <a:xfrm flipV="1">
            <a:off x="1295400" y="1306513"/>
            <a:ext cx="6381750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81" name="AutoShape 23"/>
          <p:cNvCxnSpPr>
            <a:cxnSpLocks noChangeShapeType="1"/>
          </p:cNvCxnSpPr>
          <p:nvPr/>
        </p:nvCxnSpPr>
        <p:spPr bwMode="auto">
          <a:xfrm>
            <a:off x="1295400" y="1211263"/>
            <a:ext cx="0" cy="238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82" name="AutoShape 22"/>
          <p:cNvCxnSpPr>
            <a:cxnSpLocks noChangeShapeType="1"/>
          </p:cNvCxnSpPr>
          <p:nvPr/>
        </p:nvCxnSpPr>
        <p:spPr bwMode="auto">
          <a:xfrm>
            <a:off x="7677150" y="1211263"/>
            <a:ext cx="0" cy="238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83" name="AutoShape 21"/>
          <p:cNvCxnSpPr>
            <a:cxnSpLocks noChangeShapeType="1"/>
          </p:cNvCxnSpPr>
          <p:nvPr/>
        </p:nvCxnSpPr>
        <p:spPr bwMode="auto">
          <a:xfrm>
            <a:off x="4562475" y="1316038"/>
            <a:ext cx="0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84" name="AutoShape 20"/>
          <p:cNvCxnSpPr>
            <a:cxnSpLocks noChangeShapeType="1"/>
          </p:cNvCxnSpPr>
          <p:nvPr/>
        </p:nvCxnSpPr>
        <p:spPr bwMode="auto">
          <a:xfrm flipH="1">
            <a:off x="600075" y="1887538"/>
            <a:ext cx="619125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85" name="AutoShape 19"/>
          <p:cNvCxnSpPr>
            <a:cxnSpLocks noChangeShapeType="1"/>
          </p:cNvCxnSpPr>
          <p:nvPr/>
        </p:nvCxnSpPr>
        <p:spPr bwMode="auto">
          <a:xfrm>
            <a:off x="1219200" y="1887538"/>
            <a:ext cx="6096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86" name="AutoShape 18"/>
          <p:cNvCxnSpPr>
            <a:cxnSpLocks noChangeShapeType="1"/>
          </p:cNvCxnSpPr>
          <p:nvPr/>
        </p:nvCxnSpPr>
        <p:spPr bwMode="auto">
          <a:xfrm>
            <a:off x="4562475" y="1887538"/>
            <a:ext cx="0" cy="276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87" name="AutoShape 17"/>
          <p:cNvCxnSpPr>
            <a:cxnSpLocks noChangeShapeType="1"/>
          </p:cNvCxnSpPr>
          <p:nvPr/>
        </p:nvCxnSpPr>
        <p:spPr bwMode="auto">
          <a:xfrm>
            <a:off x="7677150" y="1887538"/>
            <a:ext cx="0" cy="276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88" name="AutoShape 16"/>
          <p:cNvCxnSpPr>
            <a:cxnSpLocks noChangeShapeType="1"/>
          </p:cNvCxnSpPr>
          <p:nvPr/>
        </p:nvCxnSpPr>
        <p:spPr bwMode="auto">
          <a:xfrm>
            <a:off x="485775" y="2706688"/>
            <a:ext cx="0" cy="200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89" name="AutoShape 15"/>
          <p:cNvCxnSpPr>
            <a:cxnSpLocks noChangeShapeType="1"/>
          </p:cNvCxnSpPr>
          <p:nvPr/>
        </p:nvCxnSpPr>
        <p:spPr bwMode="auto">
          <a:xfrm>
            <a:off x="1933575" y="2706688"/>
            <a:ext cx="9525" cy="200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90" name="AutoShape 14"/>
          <p:cNvCxnSpPr>
            <a:cxnSpLocks noChangeShapeType="1"/>
          </p:cNvCxnSpPr>
          <p:nvPr/>
        </p:nvCxnSpPr>
        <p:spPr bwMode="auto">
          <a:xfrm>
            <a:off x="4562475" y="2601913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91" name="AutoShape 13"/>
          <p:cNvCxnSpPr>
            <a:cxnSpLocks noChangeShapeType="1"/>
          </p:cNvCxnSpPr>
          <p:nvPr/>
        </p:nvCxnSpPr>
        <p:spPr bwMode="auto">
          <a:xfrm>
            <a:off x="7677150" y="2601913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92" name="AutoShape 12"/>
          <p:cNvCxnSpPr>
            <a:cxnSpLocks noChangeShapeType="1"/>
          </p:cNvCxnSpPr>
          <p:nvPr/>
        </p:nvCxnSpPr>
        <p:spPr bwMode="auto">
          <a:xfrm>
            <a:off x="1171575" y="4992688"/>
            <a:ext cx="0" cy="485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93" name="AutoShape 11"/>
          <p:cNvCxnSpPr>
            <a:cxnSpLocks noChangeShapeType="1"/>
          </p:cNvCxnSpPr>
          <p:nvPr/>
        </p:nvCxnSpPr>
        <p:spPr bwMode="auto">
          <a:xfrm>
            <a:off x="1171575" y="5478463"/>
            <a:ext cx="18478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3594" name="AutoShape 10"/>
          <p:cNvCxnSpPr>
            <a:cxnSpLocks noChangeShapeType="1"/>
          </p:cNvCxnSpPr>
          <p:nvPr/>
        </p:nvCxnSpPr>
        <p:spPr bwMode="auto">
          <a:xfrm>
            <a:off x="4410075" y="4992688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3595" name="AutoShape 9"/>
          <p:cNvCxnSpPr>
            <a:cxnSpLocks noChangeShapeType="1"/>
          </p:cNvCxnSpPr>
          <p:nvPr/>
        </p:nvCxnSpPr>
        <p:spPr bwMode="auto">
          <a:xfrm>
            <a:off x="7600950" y="5345113"/>
            <a:ext cx="0" cy="133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96" name="AutoShape 8"/>
          <p:cNvCxnSpPr>
            <a:cxnSpLocks noChangeShapeType="1"/>
          </p:cNvCxnSpPr>
          <p:nvPr/>
        </p:nvCxnSpPr>
        <p:spPr bwMode="auto">
          <a:xfrm flipH="1">
            <a:off x="6067425" y="5478463"/>
            <a:ext cx="1533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3597" name="AutoShape 7"/>
          <p:cNvCxnSpPr>
            <a:cxnSpLocks noChangeShapeType="1"/>
          </p:cNvCxnSpPr>
          <p:nvPr/>
        </p:nvCxnSpPr>
        <p:spPr bwMode="auto">
          <a:xfrm flipH="1">
            <a:off x="304800" y="5545138"/>
            <a:ext cx="4105275" cy="285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98" name="AutoShape 6"/>
          <p:cNvCxnSpPr>
            <a:cxnSpLocks noChangeShapeType="1"/>
          </p:cNvCxnSpPr>
          <p:nvPr/>
        </p:nvCxnSpPr>
        <p:spPr bwMode="auto">
          <a:xfrm flipH="1">
            <a:off x="1943100" y="5545138"/>
            <a:ext cx="2466975" cy="285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99" name="AutoShape 5"/>
          <p:cNvCxnSpPr>
            <a:cxnSpLocks noChangeShapeType="1"/>
          </p:cNvCxnSpPr>
          <p:nvPr/>
        </p:nvCxnSpPr>
        <p:spPr bwMode="auto">
          <a:xfrm flipH="1">
            <a:off x="3228975" y="5545138"/>
            <a:ext cx="1181100" cy="285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600" name="AutoShape 4"/>
          <p:cNvCxnSpPr>
            <a:cxnSpLocks noChangeShapeType="1"/>
          </p:cNvCxnSpPr>
          <p:nvPr/>
        </p:nvCxnSpPr>
        <p:spPr bwMode="auto">
          <a:xfrm>
            <a:off x="4410075" y="5545138"/>
            <a:ext cx="733425" cy="161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601" name="AutoShape 3"/>
          <p:cNvCxnSpPr>
            <a:cxnSpLocks noChangeShapeType="1"/>
          </p:cNvCxnSpPr>
          <p:nvPr/>
        </p:nvCxnSpPr>
        <p:spPr bwMode="auto">
          <a:xfrm>
            <a:off x="4410075" y="5545138"/>
            <a:ext cx="2047875" cy="161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602" name="AutoShape 2"/>
          <p:cNvCxnSpPr>
            <a:cxnSpLocks noChangeShapeType="1"/>
          </p:cNvCxnSpPr>
          <p:nvPr/>
        </p:nvCxnSpPr>
        <p:spPr bwMode="auto">
          <a:xfrm>
            <a:off x="4410075" y="5545138"/>
            <a:ext cx="3943350" cy="161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603" name="Rectangle 51"/>
          <p:cNvSpPr>
            <a:spLocks noChangeArrowheads="1"/>
          </p:cNvSpPr>
          <p:nvPr/>
        </p:nvSpPr>
        <p:spPr bwMode="auto">
          <a:xfrm>
            <a:off x="142875" y="0"/>
            <a:ext cx="9001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604" name="Rectangle 74"/>
          <p:cNvSpPr>
            <a:spLocks noChangeArrowheads="1"/>
          </p:cNvSpPr>
          <p:nvPr/>
        </p:nvSpPr>
        <p:spPr bwMode="auto">
          <a:xfrm>
            <a:off x="0" y="285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770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9972"/>
            <a:ext cx="8795320" cy="1143000"/>
          </a:xfrm>
        </p:spPr>
        <p:txBody>
          <a:bodyPr>
            <a:no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400" b="1" dirty="0"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42993"/>
            <a:ext cx="6858406" cy="5143806"/>
          </a:xfrm>
        </p:spPr>
      </p:pic>
    </p:spTree>
    <p:extLst>
      <p:ext uri="{BB962C8B-B14F-4D97-AF65-F5344CB8AC3E}">
        <p14:creationId xmlns:p14="http://schemas.microsoft.com/office/powerpoint/2010/main" val="41005768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05" y="1052736"/>
            <a:ext cx="6956590" cy="5217443"/>
          </a:xfrm>
        </p:spPr>
      </p:pic>
    </p:spTree>
    <p:extLst>
      <p:ext uri="{BB962C8B-B14F-4D97-AF65-F5344CB8AC3E}">
        <p14:creationId xmlns:p14="http://schemas.microsoft.com/office/powerpoint/2010/main" val="614336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10" y="1196752"/>
            <a:ext cx="6860580" cy="5145435"/>
          </a:xfrm>
        </p:spPr>
      </p:pic>
    </p:spTree>
    <p:extLst>
      <p:ext uri="{BB962C8B-B14F-4D97-AF65-F5344CB8AC3E}">
        <p14:creationId xmlns:p14="http://schemas.microsoft.com/office/powerpoint/2010/main" val="4531476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8074" y="1628800"/>
            <a:ext cx="86439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Интерактивный проект «СИНДБАД» (Социальная Интеграция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Неслышащих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Детей – Библиотека. Адаптация. Досуг),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осуществляемый совместно с муниципальной публичной библиотекой №26 им. В.Г.Короленко (г. Екатеринбург). </a:t>
            </a:r>
          </a:p>
          <a:p>
            <a:pPr indent="354013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Пилотная версия проекта «СИНДБАД» предусматривает четыре больших  раздела: </a:t>
            </a:r>
          </a:p>
          <a:p>
            <a:pPr indent="354013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«Учимся читать», </a:t>
            </a:r>
          </a:p>
          <a:p>
            <a:pPr indent="354013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«Умеем читать», </a:t>
            </a:r>
          </a:p>
          <a:p>
            <a:pPr indent="354013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«Читаем жизнь» </a:t>
            </a:r>
          </a:p>
          <a:p>
            <a:pPr indent="354013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«Делаем книгу»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54013" algn="just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возможностей библиотечных технологий для успешной социализации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неслышащих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детей.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071678"/>
            <a:ext cx="8215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Опыт социализации детей с нарушенным слухом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использованием ресурсов социального партнёрства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84" y="1268760"/>
            <a:ext cx="796365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104382" cy="100811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Региональный практико-ориентированный семинар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«Формирование жизненных компетенций обучающихся с ограниченными возможностями здоровья в процессе реализации ФГОС»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828</Words>
  <Application>Microsoft Office PowerPoint</Application>
  <PresentationFormat>Экран (4:3)</PresentationFormat>
  <Paragraphs>153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Monotype Corsiva</vt:lpstr>
      <vt:lpstr>Times New Roman</vt:lpstr>
      <vt:lpstr>Тема Office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Презентация PowerPoint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Презентация PowerPoint</vt:lpstr>
      <vt:lpstr>Презентация PowerPoint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  <vt:lpstr>II Региональный практико-ориентированный семинар  «Формирование жизненных компетенций обучающихся с ограниченными возможностями здоровья в процессе реализации ФГОС»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Perceptron</cp:lastModifiedBy>
  <cp:revision>116</cp:revision>
  <dcterms:created xsi:type="dcterms:W3CDTF">2014-11-20T04:50:31Z</dcterms:created>
  <dcterms:modified xsi:type="dcterms:W3CDTF">2016-05-23T06:16:51Z</dcterms:modified>
</cp:coreProperties>
</file>